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handoutMasterIdLst>
    <p:handoutMasterId r:id="rId37"/>
  </p:handoutMasterIdLst>
  <p:sldIdLst>
    <p:sldId id="256" r:id="rId2"/>
    <p:sldId id="261" r:id="rId3"/>
    <p:sldId id="487" r:id="rId4"/>
    <p:sldId id="474" r:id="rId5"/>
    <p:sldId id="488" r:id="rId6"/>
    <p:sldId id="482" r:id="rId7"/>
    <p:sldId id="479" r:id="rId8"/>
    <p:sldId id="485" r:id="rId9"/>
    <p:sldId id="494" r:id="rId10"/>
    <p:sldId id="489" r:id="rId11"/>
    <p:sldId id="483" r:id="rId12"/>
    <p:sldId id="481" r:id="rId13"/>
    <p:sldId id="484" r:id="rId14"/>
    <p:sldId id="490" r:id="rId15"/>
    <p:sldId id="491" r:id="rId16"/>
    <p:sldId id="492" r:id="rId17"/>
    <p:sldId id="493" r:id="rId18"/>
    <p:sldId id="495" r:id="rId19"/>
    <p:sldId id="498" r:id="rId20"/>
    <p:sldId id="497" r:id="rId21"/>
    <p:sldId id="257" r:id="rId22"/>
    <p:sldId id="258" r:id="rId23"/>
    <p:sldId id="499" r:id="rId24"/>
    <p:sldId id="259" r:id="rId25"/>
    <p:sldId id="496" r:id="rId26"/>
    <p:sldId id="500" r:id="rId27"/>
    <p:sldId id="260" r:id="rId28"/>
    <p:sldId id="501" r:id="rId29"/>
    <p:sldId id="502" r:id="rId30"/>
    <p:sldId id="506" r:id="rId31"/>
    <p:sldId id="505" r:id="rId32"/>
    <p:sldId id="504" r:id="rId33"/>
    <p:sldId id="503" r:id="rId34"/>
    <p:sldId id="486" r:id="rId35"/>
  </p:sldIdLst>
  <p:sldSz cx="9144000" cy="6858000" type="screen4x3"/>
  <p:notesSz cx="6797675" cy="9928225"/>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9DC972D5-DE8A-424B-BBFE-1CB5152F62B8}">
          <p14:sldIdLst>
            <p14:sldId id="256"/>
            <p14:sldId id="261"/>
            <p14:sldId id="487"/>
            <p14:sldId id="474"/>
            <p14:sldId id="488"/>
            <p14:sldId id="482"/>
            <p14:sldId id="479"/>
            <p14:sldId id="485"/>
            <p14:sldId id="494"/>
            <p14:sldId id="489"/>
            <p14:sldId id="483"/>
            <p14:sldId id="481"/>
            <p14:sldId id="484"/>
            <p14:sldId id="490"/>
            <p14:sldId id="491"/>
            <p14:sldId id="492"/>
            <p14:sldId id="493"/>
            <p14:sldId id="495"/>
            <p14:sldId id="498"/>
            <p14:sldId id="497"/>
            <p14:sldId id="257"/>
            <p14:sldId id="258"/>
            <p14:sldId id="499"/>
            <p14:sldId id="259"/>
            <p14:sldId id="496"/>
            <p14:sldId id="500"/>
            <p14:sldId id="260"/>
            <p14:sldId id="501"/>
            <p14:sldId id="502"/>
            <p14:sldId id="506"/>
            <p14:sldId id="505"/>
            <p14:sldId id="504"/>
            <p14:sldId id="503"/>
            <p14:sldId id="486"/>
          </p14:sldIdLst>
        </p14:section>
      </p14:sectionLst>
    </p:ex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Lab" initials="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64A2"/>
    <a:srgbClr val="662067"/>
    <a:srgbClr val="C1B407"/>
    <a:srgbClr val="007033"/>
    <a:srgbClr val="DBD600"/>
    <a:srgbClr val="EAEA80"/>
    <a:srgbClr val="336699"/>
    <a:srgbClr val="90AFE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75DCB02-9BB8-47FD-8907-85C794F793BA}" styleName="佈景主題樣式 1 - 輔色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7292A2E-F333-43FB-9621-5CBBE7FDCDCB}" styleName="淺色樣式 2 - 輔色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B9631B5-78F2-41C9-869B-9F39066F8104}" styleName="中等深淺樣式 3 - 輔色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淺色樣式 3 - 輔色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E171933-4619-4E11-9A3F-F7608DF75F80}" styleName="中等深淺樣式 1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46" autoAdjust="0"/>
    <p:restoredTop sz="85752" autoAdjust="0"/>
  </p:normalViewPr>
  <p:slideViewPr>
    <p:cSldViewPr>
      <p:cViewPr>
        <p:scale>
          <a:sx n="117" d="100"/>
          <a:sy n="117" d="100"/>
        </p:scale>
        <p:origin x="752" y="144"/>
      </p:cViewPr>
      <p:guideLst>
        <p:guide orient="horz" pos="2160"/>
        <p:guide pos="2880"/>
      </p:guideLst>
    </p:cSldViewPr>
  </p:slideViewPr>
  <p:outlineViewPr>
    <p:cViewPr>
      <p:scale>
        <a:sx n="33" d="100"/>
        <a:sy n="33" d="100"/>
      </p:scale>
      <p:origin x="0" y="-12126"/>
    </p:cViewPr>
  </p:outlineViewPr>
  <p:notesTextViewPr>
    <p:cViewPr>
      <p:scale>
        <a:sx n="75" d="100"/>
        <a:sy n="75" d="100"/>
      </p:scale>
      <p:origin x="0" y="0"/>
    </p:cViewPr>
  </p:notesTextViewPr>
  <p:sorterViewPr>
    <p:cViewPr>
      <p:scale>
        <a:sx n="100" d="100"/>
        <a:sy n="100" d="100"/>
      </p:scale>
      <p:origin x="0" y="0"/>
    </p:cViewPr>
  </p:sorterViewPr>
  <p:notesViewPr>
    <p:cSldViewPr>
      <p:cViewPr varScale="1">
        <p:scale>
          <a:sx n="65" d="100"/>
          <a:sy n="65" d="100"/>
        </p:scale>
        <p:origin x="-1620" y="-96"/>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image" Target="../media/image29.jpeg"/><Relationship Id="rId4" Type="http://schemas.openxmlformats.org/officeDocument/2006/relationships/image" Target="../media/image3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1"/>
            <a:ext cx="2945659" cy="498135"/>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50443" y="1"/>
            <a:ext cx="2945659" cy="498135"/>
          </a:xfrm>
          <a:prstGeom prst="rect">
            <a:avLst/>
          </a:prstGeom>
        </p:spPr>
        <p:txBody>
          <a:bodyPr vert="horz" lIns="91440" tIns="45720" rIns="91440" bIns="45720" rtlCol="0"/>
          <a:lstStyle>
            <a:lvl1pPr algn="r">
              <a:defRPr sz="1200"/>
            </a:lvl1pPr>
          </a:lstStyle>
          <a:p>
            <a:fld id="{4B2AFE52-F5B3-4406-9942-0DD03C963E32}" type="datetimeFigureOut">
              <a:rPr lang="zh-TW" altLang="en-US" smtClean="0"/>
              <a:t>2021/10/31</a:t>
            </a:fld>
            <a:endParaRPr lang="zh-TW" altLang="en-US"/>
          </a:p>
        </p:txBody>
      </p:sp>
      <p:sp>
        <p:nvSpPr>
          <p:cNvPr id="4" name="頁尾版面配置區 3"/>
          <p:cNvSpPr>
            <a:spLocks noGrp="1"/>
          </p:cNvSpPr>
          <p:nvPr>
            <p:ph type="ftr" sz="quarter" idx="2"/>
          </p:nvPr>
        </p:nvSpPr>
        <p:spPr>
          <a:xfrm>
            <a:off x="0" y="9430092"/>
            <a:ext cx="2945659" cy="498134"/>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50443" y="9430092"/>
            <a:ext cx="2945659" cy="498134"/>
          </a:xfrm>
          <a:prstGeom prst="rect">
            <a:avLst/>
          </a:prstGeom>
        </p:spPr>
        <p:txBody>
          <a:bodyPr vert="horz" lIns="91440" tIns="45720" rIns="91440" bIns="45720" rtlCol="0" anchor="b"/>
          <a:lstStyle>
            <a:lvl1pPr algn="r">
              <a:defRPr sz="1200"/>
            </a:lvl1pPr>
          </a:lstStyle>
          <a:p>
            <a:fld id="{D264A18A-27B1-451C-92BB-33BBDFE34DA5}" type="slidenum">
              <a:rPr lang="zh-TW" altLang="en-US" smtClean="0"/>
              <a:t>‹#›</a:t>
            </a:fld>
            <a:endParaRPr lang="zh-TW" altLang="en-US"/>
          </a:p>
        </p:txBody>
      </p:sp>
    </p:spTree>
    <p:extLst>
      <p:ext uri="{BB962C8B-B14F-4D97-AF65-F5344CB8AC3E}">
        <p14:creationId xmlns:p14="http://schemas.microsoft.com/office/powerpoint/2010/main" val="4496081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1"/>
            <a:ext cx="2945659" cy="498135"/>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50443" y="1"/>
            <a:ext cx="2945659" cy="498135"/>
          </a:xfrm>
          <a:prstGeom prst="rect">
            <a:avLst/>
          </a:prstGeom>
        </p:spPr>
        <p:txBody>
          <a:bodyPr vert="horz" lIns="91440" tIns="45720" rIns="91440" bIns="45720" rtlCol="0"/>
          <a:lstStyle>
            <a:lvl1pPr algn="r">
              <a:defRPr sz="1200"/>
            </a:lvl1pPr>
          </a:lstStyle>
          <a:p>
            <a:fld id="{E16EBCFC-FD42-40EA-97B4-B66D1E61CC93}" type="datetimeFigureOut">
              <a:rPr lang="zh-TW" altLang="en-US" smtClean="0"/>
              <a:t>2021/10/31</a:t>
            </a:fld>
            <a:endParaRPr lang="zh-TW" altLang="en-US"/>
          </a:p>
        </p:txBody>
      </p:sp>
      <p:sp>
        <p:nvSpPr>
          <p:cNvPr id="4" name="投影片圖像版面配置區 3"/>
          <p:cNvSpPr>
            <a:spLocks noGrp="1" noRot="1" noChangeAspect="1"/>
          </p:cNvSpPr>
          <p:nvPr>
            <p:ph type="sldImg" idx="2"/>
          </p:nvPr>
        </p:nvSpPr>
        <p:spPr>
          <a:xfrm>
            <a:off x="1165225" y="1239838"/>
            <a:ext cx="4467225" cy="3351212"/>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79768" y="4777959"/>
            <a:ext cx="5438140" cy="3909239"/>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9430092"/>
            <a:ext cx="2945659" cy="498134"/>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50443" y="9430092"/>
            <a:ext cx="2945659" cy="498134"/>
          </a:xfrm>
          <a:prstGeom prst="rect">
            <a:avLst/>
          </a:prstGeom>
        </p:spPr>
        <p:txBody>
          <a:bodyPr vert="horz" lIns="91440" tIns="45720" rIns="91440" bIns="45720" rtlCol="0" anchor="b"/>
          <a:lstStyle>
            <a:lvl1pPr algn="r">
              <a:defRPr sz="1200"/>
            </a:lvl1pPr>
          </a:lstStyle>
          <a:p>
            <a:fld id="{BC99AA3F-B280-4B5D-8118-11122C1C8685}" type="slidenum">
              <a:rPr lang="zh-TW" altLang="en-US" smtClean="0"/>
              <a:t>‹#›</a:t>
            </a:fld>
            <a:endParaRPr lang="zh-TW" altLang="en-US"/>
          </a:p>
        </p:txBody>
      </p:sp>
    </p:spTree>
    <p:extLst>
      <p:ext uri="{BB962C8B-B14F-4D97-AF65-F5344CB8AC3E}">
        <p14:creationId xmlns:p14="http://schemas.microsoft.com/office/powerpoint/2010/main" val="466766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baseline="0" dirty="0"/>
          </a:p>
        </p:txBody>
      </p:sp>
      <p:sp>
        <p:nvSpPr>
          <p:cNvPr id="4" name="投影片編號版面配置區 3"/>
          <p:cNvSpPr>
            <a:spLocks noGrp="1"/>
          </p:cNvSpPr>
          <p:nvPr>
            <p:ph type="sldNum" sz="quarter" idx="10"/>
          </p:nvPr>
        </p:nvSpPr>
        <p:spPr/>
        <p:txBody>
          <a:bodyPr/>
          <a:lstStyle/>
          <a:p>
            <a:fld id="{BC99AA3F-B280-4B5D-8118-11122C1C8685}" type="slidenum">
              <a:rPr lang="zh-TW" altLang="en-US" smtClean="0"/>
              <a:t>1</a:t>
            </a:fld>
            <a:endParaRPr lang="zh-TW" altLang="en-US"/>
          </a:p>
        </p:txBody>
      </p:sp>
    </p:spTree>
    <p:extLst>
      <p:ext uri="{BB962C8B-B14F-4D97-AF65-F5344CB8AC3E}">
        <p14:creationId xmlns:p14="http://schemas.microsoft.com/office/powerpoint/2010/main" val="36129862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f8342016dd_0_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f8342016d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0270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BC99AA3F-B280-4B5D-8118-11122C1C8685}" type="slidenum">
              <a:rPr lang="zh-TW" altLang="en-US" smtClean="0"/>
              <a:t>32</a:t>
            </a:fld>
            <a:endParaRPr lang="zh-TW" altLang="en-US"/>
          </a:p>
        </p:txBody>
      </p:sp>
    </p:spTree>
    <p:extLst>
      <p:ext uri="{BB962C8B-B14F-4D97-AF65-F5344CB8AC3E}">
        <p14:creationId xmlns:p14="http://schemas.microsoft.com/office/powerpoint/2010/main" val="2011587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C99AA3F-B280-4B5D-8118-11122C1C8685}" type="slidenum">
              <a:rPr lang="zh-TW" altLang="en-US" smtClean="0"/>
              <a:t>2</a:t>
            </a:fld>
            <a:endParaRPr lang="zh-TW" altLang="en-US"/>
          </a:p>
        </p:txBody>
      </p:sp>
    </p:spTree>
    <p:extLst>
      <p:ext uri="{BB962C8B-B14F-4D97-AF65-F5344CB8AC3E}">
        <p14:creationId xmlns:p14="http://schemas.microsoft.com/office/powerpoint/2010/main" val="2099091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CN" altLang="en-US" dirty="0"/>
              <a:t>相依性、互補</a:t>
            </a:r>
            <a:endParaRPr kumimoji="1" lang="zh-TW" altLang="en-US" dirty="0"/>
          </a:p>
        </p:txBody>
      </p:sp>
      <p:sp>
        <p:nvSpPr>
          <p:cNvPr id="4" name="投影片編號版面配置區 3"/>
          <p:cNvSpPr>
            <a:spLocks noGrp="1"/>
          </p:cNvSpPr>
          <p:nvPr>
            <p:ph type="sldNum" sz="quarter" idx="5"/>
          </p:nvPr>
        </p:nvSpPr>
        <p:spPr/>
        <p:txBody>
          <a:bodyPr/>
          <a:lstStyle/>
          <a:p>
            <a:fld id="{BC99AA3F-B280-4B5D-8118-11122C1C8685}" type="slidenum">
              <a:rPr lang="zh-TW" altLang="en-US" smtClean="0"/>
              <a:t>10</a:t>
            </a:fld>
            <a:endParaRPr lang="zh-TW" altLang="en-US"/>
          </a:p>
        </p:txBody>
      </p:sp>
    </p:spTree>
    <p:extLst>
      <p:ext uri="{BB962C8B-B14F-4D97-AF65-F5344CB8AC3E}">
        <p14:creationId xmlns:p14="http://schemas.microsoft.com/office/powerpoint/2010/main" val="2828004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8342016dd_0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8342016d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7451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 altLang="zh-TW" sz="1200" b="1" i="0" u="none" strike="noStrike" kern="1200" dirty="0">
                <a:solidFill>
                  <a:schemeClr val="tx1"/>
                </a:solidFill>
                <a:effectLst/>
                <a:latin typeface="+mn-lt"/>
                <a:ea typeface="+mn-ea"/>
                <a:cs typeface="+mn-cs"/>
              </a:rPr>
              <a:t>What is bias?</a:t>
            </a:r>
            <a:endParaRPr lang="en" altLang="zh-TW" sz="1200" b="0" i="0" u="none" strike="noStrike" kern="1200" dirty="0">
              <a:solidFill>
                <a:schemeClr val="tx1"/>
              </a:solidFill>
              <a:effectLst/>
              <a:latin typeface="+mn-lt"/>
              <a:ea typeface="+mn-ea"/>
              <a:cs typeface="+mn-cs"/>
            </a:endParaRPr>
          </a:p>
          <a:p>
            <a:r>
              <a:rPr lang="en" altLang="zh-TW" sz="1200" b="0" i="0" u="none" strike="noStrike" kern="1200" dirty="0">
                <a:solidFill>
                  <a:schemeClr val="tx1"/>
                </a:solidFill>
                <a:effectLst/>
                <a:latin typeface="+mn-lt"/>
                <a:ea typeface="+mn-ea"/>
                <a:cs typeface="+mn-cs"/>
              </a:rPr>
              <a:t>Bias is the difference between the average prediction of our model and the correct value which we are trying to predict. Model with high bias pays very little attention to the training data and oversimplifies the model. It always leads to high error on training and test data.</a:t>
            </a:r>
          </a:p>
          <a:p>
            <a:r>
              <a:rPr lang="en" altLang="zh-TW" sz="1200" b="1" i="0" u="none" strike="noStrike" kern="1200" dirty="0">
                <a:solidFill>
                  <a:schemeClr val="tx1"/>
                </a:solidFill>
                <a:effectLst/>
                <a:latin typeface="+mn-lt"/>
                <a:ea typeface="+mn-ea"/>
                <a:cs typeface="+mn-cs"/>
              </a:rPr>
              <a:t>What is variance?</a:t>
            </a:r>
            <a:endParaRPr lang="en" altLang="zh-TW" sz="1200" b="0" i="0" u="none" strike="noStrike" kern="1200" dirty="0">
              <a:solidFill>
                <a:schemeClr val="tx1"/>
              </a:solidFill>
              <a:effectLst/>
              <a:latin typeface="+mn-lt"/>
              <a:ea typeface="+mn-ea"/>
              <a:cs typeface="+mn-cs"/>
            </a:endParaRPr>
          </a:p>
          <a:p>
            <a:r>
              <a:rPr lang="en" altLang="zh-TW" sz="1200" b="0" i="0" u="none" strike="noStrike" kern="1200" dirty="0">
                <a:solidFill>
                  <a:schemeClr val="tx1"/>
                </a:solidFill>
                <a:effectLst/>
                <a:latin typeface="+mn-lt"/>
                <a:ea typeface="+mn-ea"/>
                <a:cs typeface="+mn-cs"/>
              </a:rPr>
              <a:t>Variance is the variability of model prediction for a given data point or a value which tells us spread of our data. Model with high variance pays a lot of attention to training data and does not generalize on the data which it hasn’t seen before. As a result, such models perform very well on training data but has high error rates on test data.</a:t>
            </a:r>
          </a:p>
          <a:p>
            <a:endParaRPr kumimoji="1" lang="en-US" altLang="zh-TW" dirty="0"/>
          </a:p>
          <a:p>
            <a:endParaRPr kumimoji="1" lang="en-US" altLang="zh-TW" dirty="0"/>
          </a:p>
          <a:p>
            <a:r>
              <a:rPr lang="en" altLang="zh-TW" sz="1200" b="1" i="0" u="none" strike="noStrike" kern="1200" dirty="0">
                <a:solidFill>
                  <a:schemeClr val="tx1"/>
                </a:solidFill>
                <a:effectLst/>
                <a:latin typeface="+mn-lt"/>
                <a:ea typeface="+mn-ea"/>
                <a:cs typeface="+mn-cs"/>
              </a:rPr>
              <a:t>Why is Bias Variance Tradeoff?</a:t>
            </a:r>
            <a:endParaRPr lang="en" altLang="zh-TW" sz="1200" b="0" i="0" u="none" strike="noStrike" kern="1200" dirty="0">
              <a:solidFill>
                <a:schemeClr val="tx1"/>
              </a:solidFill>
              <a:effectLst/>
              <a:latin typeface="+mn-lt"/>
              <a:ea typeface="+mn-ea"/>
              <a:cs typeface="+mn-cs"/>
            </a:endParaRPr>
          </a:p>
          <a:p>
            <a:r>
              <a:rPr lang="en" altLang="zh-TW" sz="1200" b="0" i="0" u="none" strike="noStrike" kern="1200" dirty="0">
                <a:solidFill>
                  <a:schemeClr val="tx1"/>
                </a:solidFill>
                <a:effectLst/>
                <a:latin typeface="+mn-lt"/>
                <a:ea typeface="+mn-ea"/>
                <a:cs typeface="+mn-cs"/>
              </a:rPr>
              <a:t>If our model is too simple and has very few parameters then it may have high bias and low variance. On the other hand if our model has large number of parameters then it’s going to have high variance and low bias. So we need to find the right/good balance without overfitting and underfitting the data.</a:t>
            </a:r>
          </a:p>
          <a:p>
            <a:r>
              <a:rPr lang="en" altLang="zh-TW" sz="1200" b="0" i="0" u="none" strike="noStrike" kern="1200" dirty="0">
                <a:solidFill>
                  <a:schemeClr val="tx1"/>
                </a:solidFill>
                <a:effectLst/>
                <a:latin typeface="+mn-lt"/>
                <a:ea typeface="+mn-ea"/>
                <a:cs typeface="+mn-cs"/>
              </a:rPr>
              <a:t>This tradeoff in complexity is why there is a tradeoff between bias and variance. An algorithm can’t be more complex and less complex at the same time.</a:t>
            </a:r>
          </a:p>
          <a:p>
            <a:endParaRPr kumimoji="1" lang="zh-TW" altLang="en-US" dirty="0"/>
          </a:p>
        </p:txBody>
      </p:sp>
      <p:sp>
        <p:nvSpPr>
          <p:cNvPr id="4" name="投影片編號版面配置區 3"/>
          <p:cNvSpPr>
            <a:spLocks noGrp="1"/>
          </p:cNvSpPr>
          <p:nvPr>
            <p:ph type="sldNum" sz="quarter" idx="5"/>
          </p:nvPr>
        </p:nvSpPr>
        <p:spPr/>
        <p:txBody>
          <a:bodyPr/>
          <a:lstStyle/>
          <a:p>
            <a:fld id="{BC99AA3F-B280-4B5D-8118-11122C1C8685}" type="slidenum">
              <a:rPr lang="zh-TW" altLang="en-US" smtClean="0"/>
              <a:t>20</a:t>
            </a:fld>
            <a:endParaRPr lang="zh-TW" altLang="en-US"/>
          </a:p>
        </p:txBody>
      </p:sp>
    </p:spTree>
    <p:extLst>
      <p:ext uri="{BB962C8B-B14F-4D97-AF65-F5344CB8AC3E}">
        <p14:creationId xmlns:p14="http://schemas.microsoft.com/office/powerpoint/2010/main" val="2468249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f8342016dd_0_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f8342016d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4998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f8342016dd_0_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f8342016d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5598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fb8a85fb55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fb8a85fb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Adaptive Boosting,  從字面意義 Adaptive  是逐步，簡單的 sample 訓練再多次 無法提升訓練器。</a:t>
            </a:r>
            <a:endParaRPr/>
          </a:p>
          <a:p>
            <a:pPr marL="0" lvl="0" indent="0" algn="l" rtl="0">
              <a:spcBef>
                <a:spcPts val="0"/>
              </a:spcBef>
              <a:spcAft>
                <a:spcPts val="0"/>
              </a:spcAft>
              <a:buNone/>
            </a:pPr>
            <a:r>
              <a:rPr lang="zh-TW"/>
              <a:t>藉由調整機率分佈 讓越困難的 sample 選中的機率越高。</a:t>
            </a:r>
            <a:endParaRPr/>
          </a:p>
          <a:p>
            <a:pPr marL="0" lvl="0" indent="0" algn="l" rtl="0">
              <a:spcBef>
                <a:spcPts val="0"/>
              </a:spcBef>
              <a:spcAft>
                <a:spcPts val="0"/>
              </a:spcAft>
              <a:buNone/>
            </a:pPr>
            <a:r>
              <a:rPr lang="zh-TW"/>
              <a:t>( 到了 adaptive boosting, 跟 Bagging 當時 的假設每個 weak classifer 只要正確率比 50% 高 就可以</a:t>
            </a:r>
            <a:endParaRPr/>
          </a:p>
          <a:p>
            <a:pPr marL="0" lvl="0" indent="0" algn="l" rtl="0">
              <a:spcBef>
                <a:spcPts val="0"/>
              </a:spcBef>
              <a:spcAft>
                <a:spcPts val="0"/>
              </a:spcAft>
              <a:buNone/>
            </a:pPr>
            <a:r>
              <a:rPr lang="zh-TW"/>
              <a:t>到了 Adaptive Boosting </a:t>
            </a:r>
            <a:endParaRPr/>
          </a:p>
          <a:p>
            <a:pPr marL="0" lvl="0" indent="0" algn="l" rtl="0">
              <a:spcBef>
                <a:spcPts val="0"/>
              </a:spcBef>
              <a:spcAft>
                <a:spcPts val="0"/>
              </a:spcAft>
              <a:buNone/>
            </a:pPr>
            <a:endParaRPr/>
          </a:p>
          <a:p>
            <a:pPr marL="0" lvl="0" indent="0" algn="l" rtl="0">
              <a:spcBef>
                <a:spcPts val="0"/>
              </a:spcBef>
              <a:spcAft>
                <a:spcPts val="0"/>
              </a:spcAft>
              <a:buNone/>
            </a:pPr>
            <a:r>
              <a:rPr lang="zh-TW"/>
              <a:t>對 Alpha t  ( ) 直覺上的理解是 代表</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765498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fb8a85fb55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fb8a85fb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Adaptive Boosting,  從字面意義 Adaptive  是逐步，簡單的 sample 訓練再多次 無法提升訓練器。</a:t>
            </a:r>
            <a:endParaRPr/>
          </a:p>
          <a:p>
            <a:pPr marL="0" lvl="0" indent="0" algn="l" rtl="0">
              <a:spcBef>
                <a:spcPts val="0"/>
              </a:spcBef>
              <a:spcAft>
                <a:spcPts val="0"/>
              </a:spcAft>
              <a:buNone/>
            </a:pPr>
            <a:r>
              <a:rPr lang="zh-TW"/>
              <a:t>藉由調整機率分佈 讓越困難的 sample 選中的機率越高。</a:t>
            </a:r>
            <a:endParaRPr/>
          </a:p>
          <a:p>
            <a:pPr marL="0" lvl="0" indent="0" algn="l" rtl="0">
              <a:spcBef>
                <a:spcPts val="0"/>
              </a:spcBef>
              <a:spcAft>
                <a:spcPts val="0"/>
              </a:spcAft>
              <a:buNone/>
            </a:pPr>
            <a:r>
              <a:rPr lang="zh-TW"/>
              <a:t>( 到了 adaptive boosting, 跟 Bagging 當時 的假設每個 weak classifer 只要正確率比 50% 高 就可以</a:t>
            </a:r>
            <a:endParaRPr/>
          </a:p>
          <a:p>
            <a:pPr marL="0" lvl="0" indent="0" algn="l" rtl="0">
              <a:spcBef>
                <a:spcPts val="0"/>
              </a:spcBef>
              <a:spcAft>
                <a:spcPts val="0"/>
              </a:spcAft>
              <a:buNone/>
            </a:pPr>
            <a:r>
              <a:rPr lang="zh-TW"/>
              <a:t>到了 Adaptive Boosting </a:t>
            </a:r>
            <a:endParaRPr/>
          </a:p>
          <a:p>
            <a:pPr marL="0" lvl="0" indent="0" algn="l" rtl="0">
              <a:spcBef>
                <a:spcPts val="0"/>
              </a:spcBef>
              <a:spcAft>
                <a:spcPts val="0"/>
              </a:spcAft>
              <a:buNone/>
            </a:pPr>
            <a:endParaRPr/>
          </a:p>
          <a:p>
            <a:pPr marL="0" lvl="0" indent="0" algn="l" rtl="0">
              <a:spcBef>
                <a:spcPts val="0"/>
              </a:spcBef>
              <a:spcAft>
                <a:spcPts val="0"/>
              </a:spcAft>
              <a:buNone/>
            </a:pPr>
            <a:r>
              <a:rPr lang="zh-TW"/>
              <a:t>對 Alpha t  ( ) 直覺上的理解是 代表</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8505871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標題投影片">
    <p:spTree>
      <p:nvGrpSpPr>
        <p:cNvPr id="1" name=""/>
        <p:cNvGrpSpPr/>
        <p:nvPr/>
      </p:nvGrpSpPr>
      <p:grpSpPr>
        <a:xfrm>
          <a:off x="0" y="0"/>
          <a:ext cx="0" cy="0"/>
          <a:chOff x="0" y="0"/>
          <a:chExt cx="0" cy="0"/>
        </a:xfrm>
      </p:grpSpPr>
      <p:sp>
        <p:nvSpPr>
          <p:cNvPr id="11" name="矩形 10"/>
          <p:cNvSpPr/>
          <p:nvPr/>
        </p:nvSpPr>
        <p:spPr>
          <a:xfrm rot="10800000">
            <a:off x="2644" y="6417376"/>
            <a:ext cx="9144000" cy="468000"/>
          </a:xfrm>
          <a:prstGeom prst="rect">
            <a:avLst/>
          </a:prstGeom>
          <a:solidFill>
            <a:srgbClr val="66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ctrTitle"/>
          </p:nvPr>
        </p:nvSpPr>
        <p:spPr>
          <a:xfrm>
            <a:off x="685800" y="2130425"/>
            <a:ext cx="7772400" cy="1470025"/>
          </a:xfrm>
          <a:prstGeom prst="rect">
            <a:avLst/>
          </a:prstGeom>
        </p:spPr>
        <p:txBody>
          <a:bodyPr>
            <a:normAutofit/>
          </a:bodyPr>
          <a:lstStyle>
            <a:lvl1pPr algn="ctr" rtl="0" eaLnBrk="0" fontAlgn="base" hangingPunct="0">
              <a:spcBef>
                <a:spcPct val="0"/>
              </a:spcBef>
              <a:spcAft>
                <a:spcPct val="0"/>
              </a:spcAft>
              <a:defRPr lang="zh-TW" altLang="en-US" sz="3600" b="1" dirty="0">
                <a:solidFill>
                  <a:schemeClr val="tx1"/>
                </a:solidFill>
                <a:effectLst>
                  <a:outerShdw blurRad="38100" dist="38100" dir="2700000" algn="tl">
                    <a:srgbClr val="000000">
                      <a:alpha val="43137"/>
                    </a:srgbClr>
                  </a:outerShdw>
                </a:effectLst>
                <a:latin typeface="Times New Roman" pitchFamily="18" charset="0"/>
                <a:ea typeface="+mj-ea"/>
                <a:cs typeface="Times New Roman" pitchFamily="18" charset="0"/>
              </a:defRPr>
            </a:lvl1pPr>
          </a:lstStyle>
          <a:p>
            <a:r>
              <a:rPr lang="zh-TW" altLang="en-US"/>
              <a:t>按一下以編輯母片標題樣式</a:t>
            </a:r>
            <a:endParaRPr lang="zh-TW" altLang="en-US" dirty="0"/>
          </a:p>
        </p:txBody>
      </p:sp>
      <p:sp>
        <p:nvSpPr>
          <p:cNvPr id="3" name="副標題 2"/>
          <p:cNvSpPr>
            <a:spLocks noGrp="1"/>
          </p:cNvSpPr>
          <p:nvPr>
            <p:ph type="subTitle" idx="1"/>
          </p:nvPr>
        </p:nvSpPr>
        <p:spPr>
          <a:xfrm>
            <a:off x="1371600" y="3886200"/>
            <a:ext cx="6400800" cy="1752600"/>
          </a:xfrm>
          <a:prstGeom prst="rect">
            <a:avLst/>
          </a:prstGeom>
        </p:spPr>
        <p:txBody>
          <a:bodyPr>
            <a:normAutofit/>
          </a:bodyPr>
          <a:lstStyle>
            <a:lvl1pPr marL="0" indent="0" algn="ctr">
              <a:buNone/>
              <a:defRPr lang="zh-TW" altLang="en-US" sz="2000" dirty="0">
                <a:solidFill>
                  <a:schemeClr val="tx1"/>
                </a:solidFill>
                <a:latin typeface="Times New Roman" pitchFamily="18" charset="0"/>
                <a:ea typeface="標楷體" pitchFamily="65" charset="-120"/>
                <a:cs typeface="Times New Roman"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endParaRPr lang="zh-TW" altLang="en-US" dirty="0"/>
          </a:p>
        </p:txBody>
      </p:sp>
      <p:sp>
        <p:nvSpPr>
          <p:cNvPr id="5" name="頁尾版面配置區 4"/>
          <p:cNvSpPr>
            <a:spLocks noGrp="1"/>
          </p:cNvSpPr>
          <p:nvPr>
            <p:ph type="ftr" sz="quarter" idx="11"/>
          </p:nvPr>
        </p:nvSpPr>
        <p:spPr>
          <a:xfrm>
            <a:off x="6212904" y="6448251"/>
            <a:ext cx="2895600" cy="365125"/>
          </a:xfrm>
          <a:prstGeom prst="rect">
            <a:avLst/>
          </a:prstGeom>
        </p:spPr>
        <p:txBody>
          <a:bodyPr/>
          <a:lstStyle/>
          <a:p>
            <a:endParaRPr lang="zh-TW" altLang="en-US"/>
          </a:p>
        </p:txBody>
      </p:sp>
      <p:cxnSp>
        <p:nvCxnSpPr>
          <p:cNvPr id="13" name="直線接點 12"/>
          <p:cNvCxnSpPr/>
          <p:nvPr/>
        </p:nvCxnSpPr>
        <p:spPr>
          <a:xfrm>
            <a:off x="323528" y="1412776"/>
            <a:ext cx="8568952"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9" name="群組 8"/>
          <p:cNvGrpSpPr/>
          <p:nvPr userDrawn="1"/>
        </p:nvGrpSpPr>
        <p:grpSpPr>
          <a:xfrm>
            <a:off x="75895" y="131716"/>
            <a:ext cx="1019163" cy="581967"/>
            <a:chOff x="291217" y="830809"/>
            <a:chExt cx="1281707" cy="731886"/>
          </a:xfrm>
        </p:grpSpPr>
        <p:pic>
          <p:nvPicPr>
            <p:cNvPr id="12" name="Picture 2" descr="C:\Users\Yuphin\Desktop\清大LOGO(圓).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91217" y="830809"/>
              <a:ext cx="739050" cy="73188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sers\Yuphin\Desktop\清大LOGO(鳥).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1281" y="1046833"/>
              <a:ext cx="911643" cy="454065"/>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標題及直排文字">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a:xfrm>
            <a:off x="457200" y="6356350"/>
            <a:ext cx="2133600" cy="365125"/>
          </a:xfrm>
          <a:prstGeom prst="rect">
            <a:avLst/>
          </a:prstGeom>
        </p:spPr>
        <p:txBody>
          <a:bodyPr/>
          <a:lstStyle/>
          <a:p>
            <a:fld id="{0D4F4DF1-33AF-45B1-96D5-18EFD7254565}" type="datetimeFigureOut">
              <a:rPr lang="zh-TW" altLang="en-US" smtClean="0"/>
              <a:t>2021/10/31</a:t>
            </a:fld>
            <a:endParaRPr lang="zh-TW" altLang="en-US"/>
          </a:p>
        </p:txBody>
      </p:sp>
      <p:sp>
        <p:nvSpPr>
          <p:cNvPr id="5" name="頁尾版面配置區 4"/>
          <p:cNvSpPr>
            <a:spLocks noGrp="1"/>
          </p:cNvSpPr>
          <p:nvPr>
            <p:ph type="ftr" sz="quarter" idx="11"/>
          </p:nvPr>
        </p:nvSpPr>
        <p:spPr>
          <a:xfrm>
            <a:off x="3124200" y="6356350"/>
            <a:ext cx="2895600" cy="365125"/>
          </a:xfrm>
          <a:prstGeom prst="rect">
            <a:avLst/>
          </a:prstGeom>
        </p:spPr>
        <p:txBody>
          <a:bodyPr/>
          <a:lstStyle/>
          <a:p>
            <a:endParaRPr lang="zh-TW" altLang="en-US"/>
          </a:p>
        </p:txBody>
      </p:sp>
      <p:sp>
        <p:nvSpPr>
          <p:cNvPr id="6" name="投影片編號版面配置區 5"/>
          <p:cNvSpPr>
            <a:spLocks noGrp="1"/>
          </p:cNvSpPr>
          <p:nvPr>
            <p:ph type="sldNum" sz="quarter" idx="12"/>
          </p:nvPr>
        </p:nvSpPr>
        <p:spPr>
          <a:xfrm>
            <a:off x="6553200" y="6356350"/>
            <a:ext cx="2133600" cy="365125"/>
          </a:xfrm>
          <a:prstGeom prst="rect">
            <a:avLst/>
          </a:prstGeom>
        </p:spPr>
        <p:txBody>
          <a:bodyPr/>
          <a:lstStyle/>
          <a:p>
            <a:fld id="{D7C6389C-7CB8-4547-A565-E5099D8B16A2}" type="slidenum">
              <a:rPr lang="zh-TW" altLang="en-US" smtClean="0"/>
              <a:t>‹#›</a:t>
            </a:fld>
            <a:endParaRPr lang="zh-TW" altLang="en-US"/>
          </a:p>
        </p:txBody>
      </p:sp>
      <p:pic>
        <p:nvPicPr>
          <p:cNvPr id="7" name="Picture 2" descr="C:\Users\Apple\Desktop\ppt\確定版-1.png"/>
          <p:cNvPicPr>
            <a:picLocks noChangeAspect="1" noChangeArrowheads="1"/>
          </p:cNvPicPr>
          <p:nvPr userDrawn="1"/>
        </p:nvPicPr>
        <p:blipFill>
          <a:blip r:embed="rId2" cstate="print"/>
          <a:srcRect/>
          <a:stretch>
            <a:fillRect/>
          </a:stretch>
        </p:blipFill>
        <p:spPr bwMode="auto">
          <a:xfrm>
            <a:off x="7596336" y="188640"/>
            <a:ext cx="1498272" cy="792000"/>
          </a:xfrm>
          <a:prstGeom prst="rect">
            <a:avLst/>
          </a:prstGeom>
          <a:noFill/>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直排標題及文字">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a:xfrm>
            <a:off x="457200" y="6356350"/>
            <a:ext cx="2133600" cy="365125"/>
          </a:xfrm>
          <a:prstGeom prst="rect">
            <a:avLst/>
          </a:prstGeom>
        </p:spPr>
        <p:txBody>
          <a:bodyPr/>
          <a:lstStyle/>
          <a:p>
            <a:fld id="{0D4F4DF1-33AF-45B1-96D5-18EFD7254565}" type="datetimeFigureOut">
              <a:rPr lang="zh-TW" altLang="en-US" smtClean="0"/>
              <a:t>2021/10/31</a:t>
            </a:fld>
            <a:endParaRPr lang="zh-TW" altLang="en-US"/>
          </a:p>
        </p:txBody>
      </p:sp>
      <p:sp>
        <p:nvSpPr>
          <p:cNvPr id="5" name="頁尾版面配置區 4"/>
          <p:cNvSpPr>
            <a:spLocks noGrp="1"/>
          </p:cNvSpPr>
          <p:nvPr>
            <p:ph type="ftr" sz="quarter" idx="11"/>
          </p:nvPr>
        </p:nvSpPr>
        <p:spPr>
          <a:xfrm>
            <a:off x="3124200" y="6356350"/>
            <a:ext cx="2895600" cy="365125"/>
          </a:xfrm>
          <a:prstGeom prst="rect">
            <a:avLst/>
          </a:prstGeom>
        </p:spPr>
        <p:txBody>
          <a:bodyPr/>
          <a:lstStyle/>
          <a:p>
            <a:endParaRPr lang="zh-TW" altLang="en-US"/>
          </a:p>
        </p:txBody>
      </p:sp>
      <p:sp>
        <p:nvSpPr>
          <p:cNvPr id="6" name="投影片編號版面配置區 5"/>
          <p:cNvSpPr>
            <a:spLocks noGrp="1"/>
          </p:cNvSpPr>
          <p:nvPr>
            <p:ph type="sldNum" sz="quarter" idx="12"/>
          </p:nvPr>
        </p:nvSpPr>
        <p:spPr>
          <a:xfrm>
            <a:off x="6553200" y="6356350"/>
            <a:ext cx="2133600" cy="365125"/>
          </a:xfrm>
          <a:prstGeom prst="rect">
            <a:avLst/>
          </a:prstGeom>
        </p:spPr>
        <p:txBody>
          <a:bodyPr/>
          <a:lstStyle/>
          <a:p>
            <a:fld id="{D7C6389C-7CB8-4547-A565-E5099D8B16A2}" type="slidenum">
              <a:rPr lang="zh-TW" altLang="en-US" smtClean="0"/>
              <a:t>‹#›</a:t>
            </a:fld>
            <a:endParaRPr lang="zh-TW" altLang="en-US"/>
          </a:p>
        </p:txBody>
      </p:sp>
      <p:pic>
        <p:nvPicPr>
          <p:cNvPr id="7" name="Picture 2" descr="C:\Users\Apple\Desktop\ppt\確定版-1.png"/>
          <p:cNvPicPr>
            <a:picLocks noChangeAspect="1" noChangeArrowheads="1"/>
          </p:cNvPicPr>
          <p:nvPr userDrawn="1"/>
        </p:nvPicPr>
        <p:blipFill>
          <a:blip r:embed="rId2" cstate="print"/>
          <a:srcRect/>
          <a:stretch>
            <a:fillRect/>
          </a:stretch>
        </p:blipFill>
        <p:spPr bwMode="auto">
          <a:xfrm>
            <a:off x="7596336" y="188640"/>
            <a:ext cx="1498272" cy="792000"/>
          </a:xfrm>
          <a:prstGeom prst="rect">
            <a:avLst/>
          </a:prstGeom>
          <a:noFill/>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US" altLang="zh-TW" smtClean="0"/>
              <a:pPr algn="r"/>
              <a:t>‹#›</a:t>
            </a:fld>
            <a:endParaRPr lang="zh-TW" altLang="en-US"/>
          </a:p>
        </p:txBody>
      </p:sp>
    </p:spTree>
    <p:extLst>
      <p:ext uri="{BB962C8B-B14F-4D97-AF65-F5344CB8AC3E}">
        <p14:creationId xmlns:p14="http://schemas.microsoft.com/office/powerpoint/2010/main" val="32404571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US" altLang="zh-TW" smtClean="0"/>
              <a:pPr algn="r"/>
              <a:t>‹#›</a:t>
            </a:fld>
            <a:endParaRPr lang="zh-TW" altLang="en-US"/>
          </a:p>
        </p:txBody>
      </p:sp>
    </p:spTree>
    <p:extLst>
      <p:ext uri="{BB962C8B-B14F-4D97-AF65-F5344CB8AC3E}">
        <p14:creationId xmlns:p14="http://schemas.microsoft.com/office/powerpoint/2010/main" val="3874773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標題及物件">
    <p:spTree>
      <p:nvGrpSpPr>
        <p:cNvPr id="1" name=""/>
        <p:cNvGrpSpPr/>
        <p:nvPr/>
      </p:nvGrpSpPr>
      <p:grpSpPr>
        <a:xfrm>
          <a:off x="0" y="0"/>
          <a:ext cx="0" cy="0"/>
          <a:chOff x="0" y="0"/>
          <a:chExt cx="0" cy="0"/>
        </a:xfrm>
      </p:grpSpPr>
      <p:sp>
        <p:nvSpPr>
          <p:cNvPr id="7" name="矩形 6"/>
          <p:cNvSpPr/>
          <p:nvPr/>
        </p:nvSpPr>
        <p:spPr>
          <a:xfrm rot="10800000">
            <a:off x="0" y="6410181"/>
            <a:ext cx="9144000" cy="475200"/>
          </a:xfrm>
          <a:prstGeom prst="rect">
            <a:avLst/>
          </a:prstGeom>
          <a:solidFill>
            <a:srgbClr val="66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a:xfrm>
            <a:off x="467544" y="548681"/>
            <a:ext cx="8424936" cy="648072"/>
          </a:xfrm>
          <a:prstGeom prst="rect">
            <a:avLst/>
          </a:prstGeom>
        </p:spPr>
        <p:txBody>
          <a:bodyPr>
            <a:noAutofit/>
          </a:bodyPr>
          <a:lstStyle>
            <a:lvl1pPr algn="ctr" rtl="0" eaLnBrk="0" fontAlgn="base" hangingPunct="0">
              <a:spcBef>
                <a:spcPct val="0"/>
              </a:spcBef>
              <a:spcAft>
                <a:spcPct val="0"/>
              </a:spcAft>
              <a:defRPr kumimoji="1" lang="zh-TW" altLang="en-US" sz="4000" b="1" kern="1200" dirty="0">
                <a:solidFill>
                  <a:schemeClr val="tx1">
                    <a:lumMod val="95000"/>
                    <a:lumOff val="5000"/>
                  </a:schemeClr>
                </a:solidFill>
                <a:effectLst/>
                <a:latin typeface="Times New Roman" pitchFamily="18" charset="0"/>
                <a:ea typeface="標楷體" pitchFamily="65" charset="-120"/>
                <a:cs typeface="Times New Roman" pitchFamily="18" charset="0"/>
              </a:defRPr>
            </a:lvl1pPr>
          </a:lstStyle>
          <a:p>
            <a:r>
              <a:rPr lang="zh-TW" altLang="en-US"/>
              <a:t>按一下以編輯母片標題樣式</a:t>
            </a:r>
            <a:endParaRPr lang="zh-TW" altLang="en-US" dirty="0"/>
          </a:p>
        </p:txBody>
      </p:sp>
      <p:sp>
        <p:nvSpPr>
          <p:cNvPr id="3" name="內容版面配置區 2"/>
          <p:cNvSpPr>
            <a:spLocks noGrp="1"/>
          </p:cNvSpPr>
          <p:nvPr>
            <p:ph idx="1"/>
          </p:nvPr>
        </p:nvSpPr>
        <p:spPr>
          <a:xfrm>
            <a:off x="446856" y="1340769"/>
            <a:ext cx="8229600" cy="4525963"/>
          </a:xfrm>
          <a:prstGeom prst="rect">
            <a:avLst/>
          </a:prstGeom>
        </p:spPr>
        <p:txBody>
          <a:bodyPr/>
          <a:lstStyle>
            <a:lvl1pPr marL="342900" indent="-342900" algn="l" rtl="0" eaLnBrk="0" fontAlgn="base" hangingPunct="0">
              <a:spcBef>
                <a:spcPct val="20000"/>
              </a:spcBef>
              <a:spcAft>
                <a:spcPct val="0"/>
              </a:spcAft>
              <a:buClr>
                <a:schemeClr val="hlink"/>
              </a:buClr>
              <a:buFont typeface="Wingdings" pitchFamily="2" charset="2"/>
              <a:buChar char="v"/>
              <a:defRPr lang="zh-TW" altLang="en-US" sz="2400" baseline="0" dirty="0" smtClean="0">
                <a:solidFill>
                  <a:schemeClr val="tx1"/>
                </a:solidFill>
                <a:latin typeface="Times New Roman" pitchFamily="18" charset="0"/>
                <a:ea typeface="標楷體" pitchFamily="65" charset="-120"/>
                <a:cs typeface="Times New Roman" pitchFamily="18" charset="0"/>
              </a:defRPr>
            </a:lvl1pPr>
            <a:lvl2pPr>
              <a:defRPr>
                <a:latin typeface="Times New Roman" pitchFamily="18" charset="0"/>
                <a:cs typeface="Times New Roman" pitchFamily="18" charset="0"/>
              </a:defRPr>
            </a:lvl2pPr>
            <a:lvl3pPr>
              <a:buClr>
                <a:schemeClr val="accent6"/>
              </a:buClr>
              <a:defRPr lang="zh-TW" altLang="en-US" sz="2200" baseline="0" dirty="0" smtClean="0">
                <a:solidFill>
                  <a:schemeClr val="tx1"/>
                </a:solidFill>
                <a:latin typeface="Times New Roman" pitchFamily="18" charset="0"/>
                <a:ea typeface="標楷體" pitchFamily="65" charset="-120"/>
                <a:cs typeface="Times New Roman" pitchFamily="18" charset="0"/>
              </a:defRPr>
            </a:lvl3pPr>
            <a:lvl4pPr>
              <a:defRPr baseline="0">
                <a:latin typeface="Times New Roman" pitchFamily="18" charset="0"/>
                <a:cs typeface="Times New Roman" pitchFamily="18" charset="0"/>
              </a:defRPr>
            </a:lvl4pPr>
            <a:lvl5pPr>
              <a:defRPr baseline="0">
                <a:latin typeface="Times New Roman" pitchFamily="18" charset="0"/>
                <a:cs typeface="Times New Roman" pitchFamily="18" charset="0"/>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cxnSp>
        <p:nvCxnSpPr>
          <p:cNvPr id="14" name="直線接點 13"/>
          <p:cNvCxnSpPr/>
          <p:nvPr/>
        </p:nvCxnSpPr>
        <p:spPr>
          <a:xfrm>
            <a:off x="323528" y="1268761"/>
            <a:ext cx="8568952"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pic>
        <p:nvPicPr>
          <p:cNvPr id="11" name="Picture 2" descr="C:\Users\Apple\Desktop\ppt\確定版-1.png"/>
          <p:cNvPicPr>
            <a:picLocks noChangeAspect="1" noChangeArrowheads="1"/>
          </p:cNvPicPr>
          <p:nvPr/>
        </p:nvPicPr>
        <p:blipFill>
          <a:blip r:embed="rId2" cstate="print"/>
          <a:srcRect/>
          <a:stretch>
            <a:fillRect/>
          </a:stretch>
        </p:blipFill>
        <p:spPr bwMode="auto">
          <a:xfrm>
            <a:off x="7596336" y="188640"/>
            <a:ext cx="1498272" cy="792000"/>
          </a:xfrm>
          <a:prstGeom prst="rect">
            <a:avLst/>
          </a:prstGeom>
          <a:noFill/>
        </p:spPr>
      </p:pic>
      <p:sp>
        <p:nvSpPr>
          <p:cNvPr id="8" name="文字方塊 7"/>
          <p:cNvSpPr txBox="1"/>
          <p:nvPr/>
        </p:nvSpPr>
        <p:spPr>
          <a:xfrm>
            <a:off x="35496" y="6463115"/>
            <a:ext cx="7200800" cy="369332"/>
          </a:xfrm>
          <a:prstGeom prst="rect">
            <a:avLst/>
          </a:prstGeom>
          <a:noFill/>
        </p:spPr>
        <p:txBody>
          <a:bodyPr wrap="square" rtlCol="0">
            <a:spAutoFit/>
          </a:bodyPr>
          <a:lstStyle/>
          <a:p>
            <a:pPr marL="0" marR="0" indent="0" algn="l" defTabSz="914400" rtl="0" eaLnBrk="1" fontAlgn="base" latinLnBrk="0" hangingPunct="1">
              <a:lnSpc>
                <a:spcPct val="100000"/>
              </a:lnSpc>
              <a:spcBef>
                <a:spcPct val="0"/>
              </a:spcBef>
              <a:spcAft>
                <a:spcPct val="0"/>
              </a:spcAft>
              <a:buClrTx/>
              <a:buSzTx/>
              <a:buFontTx/>
              <a:buNone/>
              <a:tabLst/>
              <a:defRPr/>
            </a:pPr>
            <a:r>
              <a:rPr kumimoji="1" lang="zh-TW" altLang="en-US" b="0" i="0" kern="1200" dirty="0">
                <a:solidFill>
                  <a:schemeClr val="bg1"/>
                </a:solidFill>
                <a:effectLst/>
                <a:latin typeface="標楷體" pitchFamily="65" charset="-120"/>
                <a:ea typeface="標楷體" pitchFamily="65" charset="-120"/>
                <a:cs typeface="+mn-cs"/>
              </a:rPr>
              <a:t>隨機最佳化研究室 </a:t>
            </a:r>
            <a:r>
              <a:rPr lang="en-US" altLang="zh-TW" dirty="0">
                <a:solidFill>
                  <a:schemeClr val="bg1"/>
                </a:solidFill>
                <a:latin typeface="Times New Roman" pitchFamily="18" charset="0"/>
                <a:cs typeface="Times New Roman" pitchFamily="18" charset="0"/>
              </a:rPr>
              <a:t>https://sites.google.com/site/ssoptimizationlab/home</a:t>
            </a:r>
            <a:endParaRPr lang="zh-TW" altLang="en-US" dirty="0">
              <a:solidFill>
                <a:schemeClr val="bg1"/>
              </a:solidFill>
              <a:latin typeface="Times New Roman" pitchFamily="18" charset="0"/>
              <a:cs typeface="Times New Roman" pitchFamily="18" charset="0"/>
            </a:endParaRPr>
          </a:p>
        </p:txBody>
      </p:sp>
      <p:sp>
        <p:nvSpPr>
          <p:cNvPr id="4" name="文字方塊 3"/>
          <p:cNvSpPr txBox="1"/>
          <p:nvPr/>
        </p:nvSpPr>
        <p:spPr>
          <a:xfrm>
            <a:off x="8641710" y="6463115"/>
            <a:ext cx="457176" cy="369332"/>
          </a:xfrm>
          <a:prstGeom prst="rect">
            <a:avLst/>
          </a:prstGeom>
          <a:noFill/>
        </p:spPr>
        <p:txBody>
          <a:bodyPr wrap="none" rtlCol="0">
            <a:spAutoFit/>
          </a:bodyPr>
          <a:lstStyle/>
          <a:p>
            <a:fld id="{53CE9A95-E9BD-4DA6-9C9C-2D43F0111FCD}" type="slidenum">
              <a:rPr lang="zh-TW" altLang="en-US" smtClean="0">
                <a:solidFill>
                  <a:schemeClr val="bg1"/>
                </a:solidFill>
              </a:rPr>
              <a:t>‹#›</a:t>
            </a:fld>
            <a:endParaRPr lang="zh-TW" altLang="en-US" dirty="0">
              <a:solidFill>
                <a:schemeClr val="bg1"/>
              </a:solidFill>
            </a:endParaRPr>
          </a:p>
        </p:txBody>
      </p:sp>
      <p:grpSp>
        <p:nvGrpSpPr>
          <p:cNvPr id="10" name="群組 9"/>
          <p:cNvGrpSpPr/>
          <p:nvPr userDrawn="1"/>
        </p:nvGrpSpPr>
        <p:grpSpPr>
          <a:xfrm>
            <a:off x="75895" y="131716"/>
            <a:ext cx="1019163" cy="581967"/>
            <a:chOff x="291217" y="830809"/>
            <a:chExt cx="1281707" cy="731886"/>
          </a:xfrm>
        </p:grpSpPr>
        <p:pic>
          <p:nvPicPr>
            <p:cNvPr id="12" name="Picture 2" descr="C:\Users\Yuphin\Desktop\清大LOGO(圓).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91217" y="830809"/>
              <a:ext cx="739050" cy="7318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Yuphin\Desktop\清大LOGO(鳥).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61281" y="1046833"/>
              <a:ext cx="911643" cy="454065"/>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區段標題">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a:xfrm>
            <a:off x="457200" y="6356350"/>
            <a:ext cx="2133600" cy="365125"/>
          </a:xfrm>
          <a:prstGeom prst="rect">
            <a:avLst/>
          </a:prstGeom>
        </p:spPr>
        <p:txBody>
          <a:bodyPr/>
          <a:lstStyle/>
          <a:p>
            <a:fld id="{0D4F4DF1-33AF-45B1-96D5-18EFD7254565}" type="datetimeFigureOut">
              <a:rPr lang="zh-TW" altLang="en-US" smtClean="0"/>
              <a:t>2021/10/31</a:t>
            </a:fld>
            <a:endParaRPr lang="zh-TW" altLang="en-US"/>
          </a:p>
        </p:txBody>
      </p:sp>
      <p:sp>
        <p:nvSpPr>
          <p:cNvPr id="5" name="頁尾版面配置區 4"/>
          <p:cNvSpPr>
            <a:spLocks noGrp="1"/>
          </p:cNvSpPr>
          <p:nvPr>
            <p:ph type="ftr" sz="quarter" idx="11"/>
          </p:nvPr>
        </p:nvSpPr>
        <p:spPr>
          <a:xfrm>
            <a:off x="3124200" y="6356350"/>
            <a:ext cx="2895600" cy="365125"/>
          </a:xfrm>
          <a:prstGeom prst="rect">
            <a:avLst/>
          </a:prstGeom>
        </p:spPr>
        <p:txBody>
          <a:bodyPr/>
          <a:lstStyle/>
          <a:p>
            <a:endParaRPr lang="zh-TW" altLang="en-US"/>
          </a:p>
        </p:txBody>
      </p:sp>
      <p:sp>
        <p:nvSpPr>
          <p:cNvPr id="6" name="投影片編號版面配置區 5"/>
          <p:cNvSpPr>
            <a:spLocks noGrp="1"/>
          </p:cNvSpPr>
          <p:nvPr>
            <p:ph type="sldNum" sz="quarter" idx="12"/>
          </p:nvPr>
        </p:nvSpPr>
        <p:spPr>
          <a:xfrm>
            <a:off x="6553200" y="6356350"/>
            <a:ext cx="2133600" cy="365125"/>
          </a:xfrm>
          <a:prstGeom prst="rect">
            <a:avLst/>
          </a:prstGeom>
        </p:spPr>
        <p:txBody>
          <a:bodyPr/>
          <a:lstStyle/>
          <a:p>
            <a:fld id="{D7C6389C-7CB8-4547-A565-E5099D8B16A2}" type="slidenum">
              <a:rPr lang="zh-TW" altLang="en-US" smtClean="0"/>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兩項物件">
    <p:spTree>
      <p:nvGrpSpPr>
        <p:cNvPr id="1" name=""/>
        <p:cNvGrpSpPr/>
        <p:nvPr/>
      </p:nvGrpSpPr>
      <p:grpSpPr>
        <a:xfrm>
          <a:off x="0" y="0"/>
          <a:ext cx="0" cy="0"/>
          <a:chOff x="0" y="0"/>
          <a:chExt cx="0" cy="0"/>
        </a:xfrm>
      </p:grpSpPr>
      <p:sp>
        <p:nvSpPr>
          <p:cNvPr id="5" name="日期版面配置區 4"/>
          <p:cNvSpPr>
            <a:spLocks noGrp="1"/>
          </p:cNvSpPr>
          <p:nvPr>
            <p:ph type="dt" sz="half" idx="10"/>
          </p:nvPr>
        </p:nvSpPr>
        <p:spPr>
          <a:xfrm>
            <a:off x="457200" y="6356350"/>
            <a:ext cx="2133600" cy="365125"/>
          </a:xfrm>
          <a:prstGeom prst="rect">
            <a:avLst/>
          </a:prstGeom>
        </p:spPr>
        <p:txBody>
          <a:bodyPr/>
          <a:lstStyle/>
          <a:p>
            <a:fld id="{0D4F4DF1-33AF-45B1-96D5-18EFD7254565}" type="datetimeFigureOut">
              <a:rPr lang="zh-TW" altLang="en-US" smtClean="0"/>
              <a:t>2021/10/31</a:t>
            </a:fld>
            <a:endParaRPr lang="zh-TW" altLang="en-US"/>
          </a:p>
        </p:txBody>
      </p:sp>
      <p:sp>
        <p:nvSpPr>
          <p:cNvPr id="6" name="頁尾版面配置區 5"/>
          <p:cNvSpPr>
            <a:spLocks noGrp="1"/>
          </p:cNvSpPr>
          <p:nvPr>
            <p:ph type="ftr" sz="quarter" idx="11"/>
          </p:nvPr>
        </p:nvSpPr>
        <p:spPr>
          <a:xfrm>
            <a:off x="3124200" y="6356350"/>
            <a:ext cx="2895600" cy="365125"/>
          </a:xfrm>
          <a:prstGeom prst="rect">
            <a:avLst/>
          </a:prstGeom>
        </p:spPr>
        <p:txBody>
          <a:bodyPr/>
          <a:lstStyle/>
          <a:p>
            <a:endParaRPr lang="zh-TW" altLang="en-US"/>
          </a:p>
        </p:txBody>
      </p:sp>
      <p:sp>
        <p:nvSpPr>
          <p:cNvPr id="7" name="投影片編號版面配置區 6"/>
          <p:cNvSpPr>
            <a:spLocks noGrp="1"/>
          </p:cNvSpPr>
          <p:nvPr>
            <p:ph type="sldNum" sz="quarter" idx="12"/>
          </p:nvPr>
        </p:nvSpPr>
        <p:spPr>
          <a:xfrm>
            <a:off x="6553200" y="6356350"/>
            <a:ext cx="2133600" cy="365125"/>
          </a:xfrm>
          <a:prstGeom prst="rect">
            <a:avLst/>
          </a:prstGeom>
        </p:spPr>
        <p:txBody>
          <a:bodyPr/>
          <a:lstStyle/>
          <a:p>
            <a:fld id="{D7C6389C-7CB8-4547-A565-E5099D8B16A2}" type="slidenum">
              <a:rPr lang="zh-TW" altLang="en-US" smtClean="0"/>
              <a:t>‹#›</a:t>
            </a:fld>
            <a:endParaRPr lang="zh-TW" altLang="en-US"/>
          </a:p>
        </p:txBody>
      </p:sp>
      <p:pic>
        <p:nvPicPr>
          <p:cNvPr id="8" name="Picture 2" descr="C:\Users\Apple\Desktop\ppt\確定版-1.png"/>
          <p:cNvPicPr>
            <a:picLocks noChangeAspect="1" noChangeArrowheads="1"/>
          </p:cNvPicPr>
          <p:nvPr userDrawn="1"/>
        </p:nvPicPr>
        <p:blipFill>
          <a:blip r:embed="rId2" cstate="print"/>
          <a:srcRect/>
          <a:stretch>
            <a:fillRect/>
          </a:stretch>
        </p:blipFill>
        <p:spPr bwMode="auto">
          <a:xfrm>
            <a:off x="7596336" y="188640"/>
            <a:ext cx="1498272" cy="792000"/>
          </a:xfrm>
          <a:prstGeom prst="rect">
            <a:avLst/>
          </a:prstGeom>
          <a:noFill/>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對">
    <p:spTree>
      <p:nvGrpSpPr>
        <p:cNvPr id="1" name=""/>
        <p:cNvGrpSpPr/>
        <p:nvPr/>
      </p:nvGrpSpPr>
      <p:grpSpPr>
        <a:xfrm>
          <a:off x="0" y="0"/>
          <a:ext cx="0" cy="0"/>
          <a:chOff x="0" y="0"/>
          <a:chExt cx="0" cy="0"/>
        </a:xfrm>
      </p:grpSpPr>
      <p:sp>
        <p:nvSpPr>
          <p:cNvPr id="7" name="日期版面配置區 6"/>
          <p:cNvSpPr>
            <a:spLocks noGrp="1"/>
          </p:cNvSpPr>
          <p:nvPr>
            <p:ph type="dt" sz="half" idx="10"/>
          </p:nvPr>
        </p:nvSpPr>
        <p:spPr>
          <a:xfrm>
            <a:off x="457200" y="6356350"/>
            <a:ext cx="2133600" cy="365125"/>
          </a:xfrm>
          <a:prstGeom prst="rect">
            <a:avLst/>
          </a:prstGeom>
        </p:spPr>
        <p:txBody>
          <a:bodyPr/>
          <a:lstStyle/>
          <a:p>
            <a:fld id="{0D4F4DF1-33AF-45B1-96D5-18EFD7254565}" type="datetimeFigureOut">
              <a:rPr lang="zh-TW" altLang="en-US" smtClean="0"/>
              <a:t>2021/10/31</a:t>
            </a:fld>
            <a:endParaRPr lang="zh-TW" altLang="en-US"/>
          </a:p>
        </p:txBody>
      </p:sp>
      <p:sp>
        <p:nvSpPr>
          <p:cNvPr id="8" name="頁尾版面配置區 7"/>
          <p:cNvSpPr>
            <a:spLocks noGrp="1"/>
          </p:cNvSpPr>
          <p:nvPr>
            <p:ph type="ftr" sz="quarter" idx="11"/>
          </p:nvPr>
        </p:nvSpPr>
        <p:spPr>
          <a:xfrm>
            <a:off x="3124200" y="6356350"/>
            <a:ext cx="2895600" cy="365125"/>
          </a:xfrm>
          <a:prstGeom prst="rect">
            <a:avLst/>
          </a:prstGeom>
        </p:spPr>
        <p:txBody>
          <a:bodyPr/>
          <a:lstStyle/>
          <a:p>
            <a:endParaRPr lang="zh-TW" altLang="en-US"/>
          </a:p>
        </p:txBody>
      </p:sp>
      <p:sp>
        <p:nvSpPr>
          <p:cNvPr id="9" name="投影片編號版面配置區 8"/>
          <p:cNvSpPr>
            <a:spLocks noGrp="1"/>
          </p:cNvSpPr>
          <p:nvPr>
            <p:ph type="sldNum" sz="quarter" idx="12"/>
          </p:nvPr>
        </p:nvSpPr>
        <p:spPr>
          <a:xfrm>
            <a:off x="6553200" y="6356350"/>
            <a:ext cx="2133600" cy="365125"/>
          </a:xfrm>
          <a:prstGeom prst="rect">
            <a:avLst/>
          </a:prstGeom>
        </p:spPr>
        <p:txBody>
          <a:bodyPr/>
          <a:lstStyle/>
          <a:p>
            <a:fld id="{D7C6389C-7CB8-4547-A565-E5099D8B16A2}" type="slidenum">
              <a:rPr lang="zh-TW" altLang="en-US" smtClean="0"/>
              <a:t>‹#›</a:t>
            </a:fld>
            <a:endParaRPr lang="zh-TW" altLang="en-US"/>
          </a:p>
        </p:txBody>
      </p:sp>
      <p:pic>
        <p:nvPicPr>
          <p:cNvPr id="5" name="Picture 2" descr="C:\Users\Apple\Desktop\ppt\確定版-1.png"/>
          <p:cNvPicPr>
            <a:picLocks noChangeAspect="1" noChangeArrowheads="1"/>
          </p:cNvPicPr>
          <p:nvPr userDrawn="1"/>
        </p:nvPicPr>
        <p:blipFill>
          <a:blip r:embed="rId2" cstate="print"/>
          <a:srcRect/>
          <a:stretch>
            <a:fillRect/>
          </a:stretch>
        </p:blipFill>
        <p:spPr bwMode="auto">
          <a:xfrm>
            <a:off x="7596336" y="188640"/>
            <a:ext cx="1498272" cy="792000"/>
          </a:xfrm>
          <a:prstGeom prst="rect">
            <a:avLst/>
          </a:prstGeom>
          <a:noFill/>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只有標題">
    <p:spTree>
      <p:nvGrpSpPr>
        <p:cNvPr id="1" name=""/>
        <p:cNvGrpSpPr/>
        <p:nvPr/>
      </p:nvGrpSpPr>
      <p:grpSpPr>
        <a:xfrm>
          <a:off x="0" y="0"/>
          <a:ext cx="0" cy="0"/>
          <a:chOff x="0" y="0"/>
          <a:chExt cx="0" cy="0"/>
        </a:xfrm>
      </p:grpSpPr>
      <p:sp>
        <p:nvSpPr>
          <p:cNvPr id="3" name="日期版面配置區 2"/>
          <p:cNvSpPr>
            <a:spLocks noGrp="1"/>
          </p:cNvSpPr>
          <p:nvPr>
            <p:ph type="dt" sz="half" idx="10"/>
          </p:nvPr>
        </p:nvSpPr>
        <p:spPr>
          <a:xfrm>
            <a:off x="457200" y="6356350"/>
            <a:ext cx="2133600" cy="365125"/>
          </a:xfrm>
          <a:prstGeom prst="rect">
            <a:avLst/>
          </a:prstGeom>
        </p:spPr>
        <p:txBody>
          <a:bodyPr/>
          <a:lstStyle/>
          <a:p>
            <a:fld id="{0D4F4DF1-33AF-45B1-96D5-18EFD7254565}" type="datetimeFigureOut">
              <a:rPr lang="zh-TW" altLang="en-US" smtClean="0"/>
              <a:t>2021/10/31</a:t>
            </a:fld>
            <a:endParaRPr lang="zh-TW" altLang="en-US"/>
          </a:p>
        </p:txBody>
      </p:sp>
      <p:sp>
        <p:nvSpPr>
          <p:cNvPr id="4" name="頁尾版面配置區 3"/>
          <p:cNvSpPr>
            <a:spLocks noGrp="1"/>
          </p:cNvSpPr>
          <p:nvPr>
            <p:ph type="ftr" sz="quarter" idx="11"/>
          </p:nvPr>
        </p:nvSpPr>
        <p:spPr>
          <a:xfrm>
            <a:off x="3124200" y="6356350"/>
            <a:ext cx="2895600" cy="365125"/>
          </a:xfrm>
          <a:prstGeom prst="rect">
            <a:avLst/>
          </a:prstGeom>
        </p:spPr>
        <p:txBody>
          <a:bodyPr/>
          <a:lstStyle/>
          <a:p>
            <a:endParaRPr lang="zh-TW" altLang="en-US"/>
          </a:p>
        </p:txBody>
      </p:sp>
      <p:sp>
        <p:nvSpPr>
          <p:cNvPr id="5" name="投影片編號版面配置區 4"/>
          <p:cNvSpPr>
            <a:spLocks noGrp="1"/>
          </p:cNvSpPr>
          <p:nvPr>
            <p:ph type="sldNum" sz="quarter" idx="12"/>
          </p:nvPr>
        </p:nvSpPr>
        <p:spPr>
          <a:xfrm>
            <a:off x="6553200" y="6356350"/>
            <a:ext cx="2133600" cy="365125"/>
          </a:xfrm>
          <a:prstGeom prst="rect">
            <a:avLst/>
          </a:prstGeom>
        </p:spPr>
        <p:txBody>
          <a:bodyPr/>
          <a:lstStyle/>
          <a:p>
            <a:fld id="{D7C6389C-7CB8-4547-A565-E5099D8B16A2}" type="slidenum">
              <a:rPr lang="zh-TW" altLang="en-US" smtClean="0"/>
              <a:t>‹#›</a:t>
            </a:fld>
            <a:endParaRPr lang="zh-TW" altLang="en-US"/>
          </a:p>
        </p:txBody>
      </p:sp>
      <p:pic>
        <p:nvPicPr>
          <p:cNvPr id="6" name="Picture 2" descr="C:\Users\Apple\Desktop\ppt\確定版-1.png"/>
          <p:cNvPicPr>
            <a:picLocks noChangeAspect="1" noChangeArrowheads="1"/>
          </p:cNvPicPr>
          <p:nvPr userDrawn="1"/>
        </p:nvPicPr>
        <p:blipFill>
          <a:blip r:embed="rId2" cstate="print"/>
          <a:srcRect/>
          <a:stretch>
            <a:fillRect/>
          </a:stretch>
        </p:blipFill>
        <p:spPr bwMode="auto">
          <a:xfrm>
            <a:off x="7596336" y="188640"/>
            <a:ext cx="1498272" cy="792000"/>
          </a:xfrm>
          <a:prstGeom prst="rect">
            <a:avLst/>
          </a:prstGeom>
          <a:noFill/>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a:xfrm>
            <a:off x="457200" y="6356350"/>
            <a:ext cx="2133600" cy="365125"/>
          </a:xfrm>
          <a:prstGeom prst="rect">
            <a:avLst/>
          </a:prstGeom>
        </p:spPr>
        <p:txBody>
          <a:bodyPr/>
          <a:lstStyle/>
          <a:p>
            <a:fld id="{0D4F4DF1-33AF-45B1-96D5-18EFD7254565}" type="datetimeFigureOut">
              <a:rPr lang="zh-TW" altLang="en-US" smtClean="0"/>
              <a:t>2021/10/31</a:t>
            </a:fld>
            <a:endParaRPr lang="zh-TW" altLang="en-US"/>
          </a:p>
        </p:txBody>
      </p:sp>
      <p:sp>
        <p:nvSpPr>
          <p:cNvPr id="3" name="頁尾版面配置區 2"/>
          <p:cNvSpPr>
            <a:spLocks noGrp="1"/>
          </p:cNvSpPr>
          <p:nvPr>
            <p:ph type="ftr" sz="quarter" idx="11"/>
          </p:nvPr>
        </p:nvSpPr>
        <p:spPr>
          <a:xfrm>
            <a:off x="3124200" y="6356350"/>
            <a:ext cx="2895600" cy="365125"/>
          </a:xfrm>
          <a:prstGeom prst="rect">
            <a:avLst/>
          </a:prstGeom>
        </p:spPr>
        <p:txBody>
          <a:bodyPr/>
          <a:lstStyle/>
          <a:p>
            <a:endParaRPr lang="zh-TW" altLang="en-US"/>
          </a:p>
        </p:txBody>
      </p:sp>
      <p:sp>
        <p:nvSpPr>
          <p:cNvPr id="4" name="投影片編號版面配置區 3"/>
          <p:cNvSpPr>
            <a:spLocks noGrp="1"/>
          </p:cNvSpPr>
          <p:nvPr>
            <p:ph type="sldNum" sz="quarter" idx="12"/>
          </p:nvPr>
        </p:nvSpPr>
        <p:spPr>
          <a:xfrm>
            <a:off x="6553200" y="6356350"/>
            <a:ext cx="2133600" cy="365125"/>
          </a:xfrm>
          <a:prstGeom prst="rect">
            <a:avLst/>
          </a:prstGeom>
        </p:spPr>
        <p:txBody>
          <a:bodyPr/>
          <a:lstStyle/>
          <a:p>
            <a:fld id="{D7C6389C-7CB8-4547-A565-E5099D8B16A2}" type="slidenum">
              <a:rPr lang="zh-TW" altLang="en-US" smtClean="0"/>
              <a:t>‹#›</a:t>
            </a:fld>
            <a:endParaRPr lang="zh-TW" altLang="en-US"/>
          </a:p>
        </p:txBody>
      </p:sp>
      <p:pic>
        <p:nvPicPr>
          <p:cNvPr id="5" name="Picture 2" descr="C:\Users\Apple\Desktop\ppt\確定版-1.png"/>
          <p:cNvPicPr>
            <a:picLocks noChangeAspect="1" noChangeArrowheads="1"/>
          </p:cNvPicPr>
          <p:nvPr userDrawn="1"/>
        </p:nvPicPr>
        <p:blipFill>
          <a:blip r:embed="rId2" cstate="print"/>
          <a:srcRect/>
          <a:stretch>
            <a:fillRect/>
          </a:stretch>
        </p:blipFill>
        <p:spPr bwMode="auto">
          <a:xfrm>
            <a:off x="7596336" y="188640"/>
            <a:ext cx="1498272" cy="792000"/>
          </a:xfrm>
          <a:prstGeom prst="rect">
            <a:avLst/>
          </a:prstGeom>
          <a:noFill/>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含標題的內容">
    <p:spTree>
      <p:nvGrpSpPr>
        <p:cNvPr id="1" name=""/>
        <p:cNvGrpSpPr/>
        <p:nvPr/>
      </p:nvGrpSpPr>
      <p:grpSpPr>
        <a:xfrm>
          <a:off x="0" y="0"/>
          <a:ext cx="0" cy="0"/>
          <a:chOff x="0" y="0"/>
          <a:chExt cx="0" cy="0"/>
        </a:xfrm>
      </p:grpSpPr>
      <p:sp>
        <p:nvSpPr>
          <p:cNvPr id="5" name="日期版面配置區 4"/>
          <p:cNvSpPr>
            <a:spLocks noGrp="1"/>
          </p:cNvSpPr>
          <p:nvPr>
            <p:ph type="dt" sz="half" idx="10"/>
          </p:nvPr>
        </p:nvSpPr>
        <p:spPr>
          <a:xfrm>
            <a:off x="457200" y="6356350"/>
            <a:ext cx="2133600" cy="365125"/>
          </a:xfrm>
          <a:prstGeom prst="rect">
            <a:avLst/>
          </a:prstGeom>
        </p:spPr>
        <p:txBody>
          <a:bodyPr/>
          <a:lstStyle/>
          <a:p>
            <a:fld id="{0D4F4DF1-33AF-45B1-96D5-18EFD7254565}" type="datetimeFigureOut">
              <a:rPr lang="zh-TW" altLang="en-US" smtClean="0"/>
              <a:t>2021/10/31</a:t>
            </a:fld>
            <a:endParaRPr lang="zh-TW" altLang="en-US"/>
          </a:p>
        </p:txBody>
      </p:sp>
      <p:sp>
        <p:nvSpPr>
          <p:cNvPr id="6" name="頁尾版面配置區 5"/>
          <p:cNvSpPr>
            <a:spLocks noGrp="1"/>
          </p:cNvSpPr>
          <p:nvPr>
            <p:ph type="ftr" sz="quarter" idx="11"/>
          </p:nvPr>
        </p:nvSpPr>
        <p:spPr>
          <a:xfrm>
            <a:off x="3124200" y="6356350"/>
            <a:ext cx="2895600" cy="365125"/>
          </a:xfrm>
          <a:prstGeom prst="rect">
            <a:avLst/>
          </a:prstGeom>
        </p:spPr>
        <p:txBody>
          <a:bodyPr/>
          <a:lstStyle/>
          <a:p>
            <a:endParaRPr lang="zh-TW" altLang="en-US"/>
          </a:p>
        </p:txBody>
      </p:sp>
      <p:sp>
        <p:nvSpPr>
          <p:cNvPr id="7" name="投影片編號版面配置區 6"/>
          <p:cNvSpPr>
            <a:spLocks noGrp="1"/>
          </p:cNvSpPr>
          <p:nvPr>
            <p:ph type="sldNum" sz="quarter" idx="12"/>
          </p:nvPr>
        </p:nvSpPr>
        <p:spPr>
          <a:xfrm>
            <a:off x="6553200" y="6356350"/>
            <a:ext cx="2133600" cy="365125"/>
          </a:xfrm>
          <a:prstGeom prst="rect">
            <a:avLst/>
          </a:prstGeom>
        </p:spPr>
        <p:txBody>
          <a:bodyPr/>
          <a:lstStyle/>
          <a:p>
            <a:fld id="{D7C6389C-7CB8-4547-A565-E5099D8B16A2}" type="slidenum">
              <a:rPr lang="zh-TW" altLang="en-US" smtClean="0"/>
              <a:t>‹#›</a:t>
            </a:fld>
            <a:endParaRPr lang="zh-TW" altLang="en-US"/>
          </a:p>
        </p:txBody>
      </p:sp>
      <p:pic>
        <p:nvPicPr>
          <p:cNvPr id="8" name="Picture 2" descr="C:\Users\Apple\Desktop\ppt\確定版-1.png"/>
          <p:cNvPicPr>
            <a:picLocks noChangeAspect="1" noChangeArrowheads="1"/>
          </p:cNvPicPr>
          <p:nvPr userDrawn="1"/>
        </p:nvPicPr>
        <p:blipFill>
          <a:blip r:embed="rId2" cstate="print"/>
          <a:srcRect/>
          <a:stretch>
            <a:fillRect/>
          </a:stretch>
        </p:blipFill>
        <p:spPr bwMode="auto">
          <a:xfrm>
            <a:off x="7596336" y="188640"/>
            <a:ext cx="1498272" cy="792000"/>
          </a:xfrm>
          <a:prstGeom prst="rect">
            <a:avLst/>
          </a:prstGeom>
          <a:noFill/>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含標題的圖片">
    <p:spTree>
      <p:nvGrpSpPr>
        <p:cNvPr id="1" name=""/>
        <p:cNvGrpSpPr/>
        <p:nvPr/>
      </p:nvGrpSpPr>
      <p:grpSpPr>
        <a:xfrm>
          <a:off x="0" y="0"/>
          <a:ext cx="0" cy="0"/>
          <a:chOff x="0" y="0"/>
          <a:chExt cx="0" cy="0"/>
        </a:xfrm>
      </p:grpSpPr>
      <p:sp>
        <p:nvSpPr>
          <p:cNvPr id="5" name="日期版面配置區 4"/>
          <p:cNvSpPr>
            <a:spLocks noGrp="1"/>
          </p:cNvSpPr>
          <p:nvPr>
            <p:ph type="dt" sz="half" idx="10"/>
          </p:nvPr>
        </p:nvSpPr>
        <p:spPr>
          <a:xfrm>
            <a:off x="457200" y="6356350"/>
            <a:ext cx="2133600" cy="365125"/>
          </a:xfrm>
          <a:prstGeom prst="rect">
            <a:avLst/>
          </a:prstGeom>
        </p:spPr>
        <p:txBody>
          <a:bodyPr/>
          <a:lstStyle/>
          <a:p>
            <a:fld id="{0D4F4DF1-33AF-45B1-96D5-18EFD7254565}" type="datetimeFigureOut">
              <a:rPr lang="zh-TW" altLang="en-US" smtClean="0"/>
              <a:t>2021/10/31</a:t>
            </a:fld>
            <a:endParaRPr lang="zh-TW" altLang="en-US"/>
          </a:p>
        </p:txBody>
      </p:sp>
      <p:sp>
        <p:nvSpPr>
          <p:cNvPr id="6" name="頁尾版面配置區 5"/>
          <p:cNvSpPr>
            <a:spLocks noGrp="1"/>
          </p:cNvSpPr>
          <p:nvPr>
            <p:ph type="ftr" sz="quarter" idx="11"/>
          </p:nvPr>
        </p:nvSpPr>
        <p:spPr>
          <a:xfrm>
            <a:off x="3124200" y="6356350"/>
            <a:ext cx="2895600" cy="365125"/>
          </a:xfrm>
          <a:prstGeom prst="rect">
            <a:avLst/>
          </a:prstGeom>
        </p:spPr>
        <p:txBody>
          <a:bodyPr/>
          <a:lstStyle/>
          <a:p>
            <a:endParaRPr lang="zh-TW" altLang="en-US"/>
          </a:p>
        </p:txBody>
      </p:sp>
      <p:sp>
        <p:nvSpPr>
          <p:cNvPr id="7" name="投影片編號版面配置區 6"/>
          <p:cNvSpPr>
            <a:spLocks noGrp="1"/>
          </p:cNvSpPr>
          <p:nvPr>
            <p:ph type="sldNum" sz="quarter" idx="12"/>
          </p:nvPr>
        </p:nvSpPr>
        <p:spPr>
          <a:xfrm>
            <a:off x="6553200" y="6356350"/>
            <a:ext cx="2133600" cy="365125"/>
          </a:xfrm>
          <a:prstGeom prst="rect">
            <a:avLst/>
          </a:prstGeom>
        </p:spPr>
        <p:txBody>
          <a:bodyPr/>
          <a:lstStyle/>
          <a:p>
            <a:fld id="{D7C6389C-7CB8-4547-A565-E5099D8B16A2}" type="slidenum">
              <a:rPr lang="zh-TW" altLang="en-US" smtClean="0"/>
              <a:t>‹#›</a:t>
            </a:fld>
            <a:endParaRPr lang="zh-TW" altLang="en-US"/>
          </a:p>
        </p:txBody>
      </p:sp>
      <p:pic>
        <p:nvPicPr>
          <p:cNvPr id="8" name="Picture 2" descr="C:\Users\Apple\Desktop\ppt\確定版-1.png"/>
          <p:cNvPicPr>
            <a:picLocks noChangeAspect="1" noChangeArrowheads="1"/>
          </p:cNvPicPr>
          <p:nvPr userDrawn="1"/>
        </p:nvPicPr>
        <p:blipFill>
          <a:blip r:embed="rId2" cstate="print"/>
          <a:srcRect/>
          <a:stretch>
            <a:fillRect/>
          </a:stretch>
        </p:blipFill>
        <p:spPr bwMode="auto">
          <a:xfrm>
            <a:off x="7596336" y="188640"/>
            <a:ext cx="1498272" cy="792000"/>
          </a:xfrm>
          <a:prstGeom prst="rect">
            <a:avLst/>
          </a:prstGeom>
          <a:noFill/>
        </p:spPr>
      </p:pic>
      <p:pic>
        <p:nvPicPr>
          <p:cNvPr id="9" name="Picture 2" descr="C:\Users\Apple\Desktop\ppt\確定版-1.png"/>
          <p:cNvPicPr>
            <a:picLocks noChangeAspect="1" noChangeArrowheads="1"/>
          </p:cNvPicPr>
          <p:nvPr userDrawn="1"/>
        </p:nvPicPr>
        <p:blipFill>
          <a:blip r:embed="rId2" cstate="print"/>
          <a:srcRect/>
          <a:stretch>
            <a:fillRect/>
          </a:stretch>
        </p:blipFill>
        <p:spPr bwMode="auto">
          <a:xfrm>
            <a:off x="7748736" y="341040"/>
            <a:ext cx="1498272" cy="792000"/>
          </a:xfrm>
          <a:prstGeom prst="rect">
            <a:avLst/>
          </a:prstGeom>
          <a:noFill/>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標題 1"/>
          <p:cNvSpPr txBox="1">
            <a:spLocks/>
          </p:cNvSpPr>
          <p:nvPr/>
        </p:nvSpPr>
        <p:spPr>
          <a:xfrm>
            <a:off x="467544" y="548680"/>
            <a:ext cx="8424936" cy="648072"/>
          </a:xfrm>
          <a:prstGeom prst="rect">
            <a:avLst/>
          </a:prstGeom>
        </p:spPr>
        <p:txBody>
          <a:bodyPr>
            <a:noAutofit/>
          </a:bodyPr>
          <a:lstStyle>
            <a:lvl1pPr algn="ctr" rtl="0" eaLnBrk="0" fontAlgn="base" hangingPunct="0">
              <a:spcBef>
                <a:spcPct val="0"/>
              </a:spcBef>
              <a:spcAft>
                <a:spcPct val="0"/>
              </a:spcAft>
              <a:defRPr kumimoji="1" lang="zh-TW" altLang="en-US" sz="4000" b="1" kern="1200" dirty="0">
                <a:solidFill>
                  <a:schemeClr val="tx1">
                    <a:lumMod val="95000"/>
                    <a:lumOff val="5000"/>
                  </a:schemeClr>
                </a:solidFill>
                <a:effectLst>
                  <a:outerShdw blurRad="38100" dist="38100" dir="2700000" algn="tl">
                    <a:srgbClr val="C0C0C0"/>
                  </a:outerShdw>
                </a:effectLst>
                <a:latin typeface="Times New Roman" pitchFamily="18" charset="0"/>
                <a:ea typeface="標楷體" pitchFamily="65" charset="-120"/>
                <a:cs typeface="Times New Roman" pitchFamily="18" charset="0"/>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1" lang="zh-TW" altLang="en-US" sz="4000" b="1" i="0" u="none" strike="noStrike" kern="1200" cap="none" spc="0" normalizeH="0" baseline="0" noProof="0" dirty="0">
              <a:ln>
                <a:noFill/>
              </a:ln>
              <a:solidFill>
                <a:schemeClr val="tx1">
                  <a:lumMod val="95000"/>
                  <a:lumOff val="5000"/>
                </a:schemeClr>
              </a:solidFill>
              <a:effectLst>
                <a:outerShdw blurRad="38100" dist="38100" dir="2700000" algn="tl">
                  <a:srgbClr val="C0C0C0"/>
                </a:outerShdw>
              </a:effectLst>
              <a:uLnTx/>
              <a:uFillTx/>
              <a:latin typeface="Times New Roman" pitchFamily="18" charset="0"/>
              <a:ea typeface="標楷體" pitchFamily="65" charset="-120"/>
              <a:cs typeface="Times New Roman" pitchFamily="18" charset="0"/>
            </a:endParaRPr>
          </a:p>
        </p:txBody>
      </p:sp>
      <p:sp>
        <p:nvSpPr>
          <p:cNvPr id="8" name="內容版面配置區 2"/>
          <p:cNvSpPr txBox="1">
            <a:spLocks/>
          </p:cNvSpPr>
          <p:nvPr/>
        </p:nvSpPr>
        <p:spPr>
          <a:xfrm>
            <a:off x="446856" y="1340768"/>
            <a:ext cx="8229600" cy="4525963"/>
          </a:xfrm>
          <a:prstGeom prst="rect">
            <a:avLst/>
          </a:prstGeom>
        </p:spPr>
        <p:txBody>
          <a:bodyPr/>
          <a:lstStyle>
            <a:lvl1pPr marL="342900" indent="-342900" algn="l" rtl="0" eaLnBrk="0" fontAlgn="base" hangingPunct="0">
              <a:spcBef>
                <a:spcPct val="20000"/>
              </a:spcBef>
              <a:spcAft>
                <a:spcPct val="0"/>
              </a:spcAft>
              <a:buClr>
                <a:schemeClr val="hlink"/>
              </a:buClr>
              <a:buFont typeface="Wingdings" pitchFamily="2" charset="2"/>
              <a:buChar char="v"/>
              <a:defRPr lang="zh-TW" altLang="en-US" sz="2400" baseline="0" dirty="0" smtClean="0">
                <a:solidFill>
                  <a:schemeClr val="tx1"/>
                </a:solidFill>
                <a:latin typeface="Times New Roman" pitchFamily="18" charset="0"/>
                <a:ea typeface="標楷體" pitchFamily="65" charset="-120"/>
                <a:cs typeface="Times New Roman" pitchFamily="18" charset="0"/>
              </a:defRPr>
            </a:lvl1pPr>
            <a:lvl2pPr>
              <a:defRPr>
                <a:latin typeface="Times New Roman" pitchFamily="18" charset="0"/>
                <a:cs typeface="Times New Roman" pitchFamily="18" charset="0"/>
              </a:defRPr>
            </a:lvl2pPr>
            <a:lvl3pPr>
              <a:buClr>
                <a:schemeClr val="accent6"/>
              </a:buClr>
              <a:defRPr lang="zh-TW" altLang="en-US" sz="2200" baseline="0" dirty="0" smtClean="0">
                <a:solidFill>
                  <a:schemeClr val="tx1"/>
                </a:solidFill>
                <a:latin typeface="Times New Roman" pitchFamily="18" charset="0"/>
                <a:ea typeface="標楷體" pitchFamily="65" charset="-120"/>
                <a:cs typeface="Times New Roman" pitchFamily="18" charset="0"/>
              </a:defRPr>
            </a:lvl3pPr>
            <a:lvl4pPr>
              <a:defRPr baseline="0">
                <a:latin typeface="Times New Roman" pitchFamily="18" charset="0"/>
                <a:cs typeface="Times New Roman" pitchFamily="18" charset="0"/>
              </a:defRPr>
            </a:lvl4pPr>
            <a:lvl5pPr>
              <a:defRPr baseline="0">
                <a:latin typeface="Times New Roman" pitchFamily="18" charset="0"/>
                <a:cs typeface="Times New Roman" pitchFamily="18" charset="0"/>
              </a:defRPr>
            </a:lvl5pPr>
          </a:lstStyle>
          <a:p>
            <a:pPr marL="342900" marR="0" lvl="0" indent="-342900" algn="l" defTabSz="914400" rtl="0" eaLnBrk="0" fontAlgn="base" latinLnBrk="0" hangingPunct="0">
              <a:lnSpc>
                <a:spcPct val="100000"/>
              </a:lnSpc>
              <a:spcBef>
                <a:spcPct val="20000"/>
              </a:spcBef>
              <a:spcAft>
                <a:spcPct val="0"/>
              </a:spcAft>
              <a:buClr>
                <a:schemeClr val="hlink"/>
              </a:buClr>
              <a:buSzTx/>
              <a:buFont typeface="Wingdings" pitchFamily="2" charset="2"/>
              <a:buChar char="v"/>
              <a:tabLst/>
              <a:defRPr/>
            </a:pPr>
            <a:endParaRPr kumimoji="0" lang="zh-TW" altLang="en-US" sz="2000" b="0" i="0" u="none" strike="noStrike" kern="1200" cap="none" spc="0" normalizeH="0" baseline="0" noProof="0" dirty="0">
              <a:ln>
                <a:noFill/>
              </a:ln>
              <a:solidFill>
                <a:schemeClr val="tx1"/>
              </a:solidFill>
              <a:effectLst/>
              <a:uLnTx/>
              <a:uFillTx/>
              <a:latin typeface="Times New Roman" pitchFamily="18" charset="0"/>
              <a:ea typeface="標楷體" pitchFamily="65" charset="-120"/>
              <a:cs typeface="Times New Roman" pitchFamily="18" charset="0"/>
            </a:endParaRPr>
          </a:p>
        </p:txBody>
      </p:sp>
      <p:grpSp>
        <p:nvGrpSpPr>
          <p:cNvPr id="2" name="群組 1"/>
          <p:cNvGrpSpPr/>
          <p:nvPr/>
        </p:nvGrpSpPr>
        <p:grpSpPr>
          <a:xfrm>
            <a:off x="75895" y="131716"/>
            <a:ext cx="1019163" cy="581967"/>
            <a:chOff x="291217" y="830809"/>
            <a:chExt cx="1281707" cy="731886"/>
          </a:xfrm>
        </p:grpSpPr>
        <p:pic>
          <p:nvPicPr>
            <p:cNvPr id="12" name="Picture 2" descr="C:\Users\Yuphin\Desktop\清大LOGO(圓).png"/>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291217" y="830809"/>
              <a:ext cx="739050" cy="73188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Users\Yuphin\Desktop\清大LOGO(鳥).png"/>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661281" y="1046833"/>
              <a:ext cx="911643" cy="454065"/>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文字方塊 12"/>
          <p:cNvSpPr txBox="1"/>
          <p:nvPr/>
        </p:nvSpPr>
        <p:spPr>
          <a:xfrm>
            <a:off x="35496" y="6463115"/>
            <a:ext cx="7200800" cy="369332"/>
          </a:xfrm>
          <a:prstGeom prst="rect">
            <a:avLst/>
          </a:prstGeom>
          <a:noFill/>
        </p:spPr>
        <p:txBody>
          <a:bodyPr wrap="square" rtlCol="0">
            <a:spAutoFit/>
          </a:bodyPr>
          <a:lstStyle/>
          <a:p>
            <a:pPr marL="0" marR="0" indent="0" algn="l" defTabSz="914400" rtl="0" eaLnBrk="1" fontAlgn="base" latinLnBrk="0" hangingPunct="1">
              <a:lnSpc>
                <a:spcPct val="100000"/>
              </a:lnSpc>
              <a:spcBef>
                <a:spcPct val="0"/>
              </a:spcBef>
              <a:spcAft>
                <a:spcPct val="0"/>
              </a:spcAft>
              <a:buClrTx/>
              <a:buSzTx/>
              <a:buFontTx/>
              <a:buNone/>
              <a:tabLst/>
              <a:defRPr/>
            </a:pPr>
            <a:r>
              <a:rPr kumimoji="1" lang="zh-TW" altLang="en-US" b="0" i="0" kern="1200" dirty="0">
                <a:solidFill>
                  <a:schemeClr val="bg1"/>
                </a:solidFill>
                <a:effectLst/>
                <a:latin typeface="標楷體" pitchFamily="65" charset="-120"/>
                <a:ea typeface="標楷體" pitchFamily="65" charset="-120"/>
                <a:cs typeface="+mn-cs"/>
              </a:rPr>
              <a:t>隨機最佳化研究室 </a:t>
            </a:r>
            <a:r>
              <a:rPr lang="en-US" altLang="zh-TW" dirty="0">
                <a:solidFill>
                  <a:schemeClr val="bg1"/>
                </a:solidFill>
                <a:latin typeface="Times New Roman" pitchFamily="18" charset="0"/>
                <a:cs typeface="Times New Roman" pitchFamily="18" charset="0"/>
              </a:rPr>
              <a:t>https://sites.google.com/site/ssoptimizationlab/home</a:t>
            </a:r>
            <a:endParaRPr lang="zh-TW" altLang="en-US" dirty="0">
              <a:solidFill>
                <a:schemeClr val="bg1"/>
              </a:solidFill>
              <a:latin typeface="Times New Roman" pitchFamily="18" charset="0"/>
              <a:cs typeface="Times New Roman" pitchFamily="18" charset="0"/>
            </a:endParaRPr>
          </a:p>
        </p:txBody>
      </p:sp>
      <p:sp>
        <p:nvSpPr>
          <p:cNvPr id="15" name="矩形 14"/>
          <p:cNvSpPr/>
          <p:nvPr/>
        </p:nvSpPr>
        <p:spPr>
          <a:xfrm rot="10800000">
            <a:off x="0" y="6410181"/>
            <a:ext cx="9144000" cy="475200"/>
          </a:xfrm>
          <a:prstGeom prst="rect">
            <a:avLst/>
          </a:prstGeom>
          <a:solidFill>
            <a:srgbClr val="66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p:cNvSpPr txBox="1"/>
          <p:nvPr/>
        </p:nvSpPr>
        <p:spPr>
          <a:xfrm>
            <a:off x="35496" y="6463115"/>
            <a:ext cx="7200800" cy="369332"/>
          </a:xfrm>
          <a:prstGeom prst="rect">
            <a:avLst/>
          </a:prstGeom>
          <a:noFill/>
        </p:spPr>
        <p:txBody>
          <a:bodyPr wrap="square" rtlCol="0">
            <a:spAutoFit/>
          </a:bodyPr>
          <a:lstStyle/>
          <a:p>
            <a:pPr marL="0" marR="0" indent="0" algn="l" defTabSz="914400" rtl="0" eaLnBrk="1" fontAlgn="base" latinLnBrk="0" hangingPunct="1">
              <a:lnSpc>
                <a:spcPct val="100000"/>
              </a:lnSpc>
              <a:spcBef>
                <a:spcPct val="0"/>
              </a:spcBef>
              <a:spcAft>
                <a:spcPct val="0"/>
              </a:spcAft>
              <a:buClrTx/>
              <a:buSzTx/>
              <a:buFontTx/>
              <a:buNone/>
              <a:tabLst/>
              <a:defRPr/>
            </a:pPr>
            <a:r>
              <a:rPr kumimoji="1" lang="zh-TW" altLang="en-US" b="0" i="0" kern="1200" dirty="0">
                <a:solidFill>
                  <a:schemeClr val="bg1"/>
                </a:solidFill>
                <a:effectLst/>
                <a:latin typeface="標楷體" pitchFamily="65" charset="-120"/>
                <a:ea typeface="標楷體" pitchFamily="65" charset="-120"/>
                <a:cs typeface="+mn-cs"/>
              </a:rPr>
              <a:t>隨機最佳化研究室 </a:t>
            </a:r>
            <a:r>
              <a:rPr lang="en-US" altLang="zh-TW" dirty="0">
                <a:solidFill>
                  <a:schemeClr val="bg1"/>
                </a:solidFill>
                <a:latin typeface="Times New Roman" pitchFamily="18" charset="0"/>
                <a:cs typeface="Times New Roman" pitchFamily="18" charset="0"/>
              </a:rPr>
              <a:t>https://sites.google.com/site/ssoptimizationlab/home</a:t>
            </a:r>
            <a:endParaRPr lang="zh-TW" altLang="en-US" dirty="0">
              <a:solidFill>
                <a:schemeClr val="bg1"/>
              </a:solidFill>
              <a:latin typeface="Times New Roman" pitchFamily="18" charset="0"/>
              <a:cs typeface="Times New Roman" pitchFamily="18" charset="0"/>
            </a:endParaRPr>
          </a:p>
        </p:txBody>
      </p:sp>
      <p:sp>
        <p:nvSpPr>
          <p:cNvPr id="18" name="文字方塊 17"/>
          <p:cNvSpPr txBox="1"/>
          <p:nvPr/>
        </p:nvSpPr>
        <p:spPr>
          <a:xfrm>
            <a:off x="8641710" y="6463115"/>
            <a:ext cx="457176" cy="369332"/>
          </a:xfrm>
          <a:prstGeom prst="rect">
            <a:avLst/>
          </a:prstGeom>
          <a:noFill/>
        </p:spPr>
        <p:txBody>
          <a:bodyPr wrap="none" rtlCol="0">
            <a:spAutoFit/>
          </a:bodyPr>
          <a:lstStyle/>
          <a:p>
            <a:fld id="{53CE9A95-E9BD-4DA6-9C9C-2D43F0111FCD}" type="slidenum">
              <a:rPr lang="zh-TW" altLang="en-US" smtClean="0">
                <a:solidFill>
                  <a:schemeClr val="bg1"/>
                </a:solidFill>
              </a:rPr>
              <a:t>‹#›</a:t>
            </a:fld>
            <a:endParaRPr lang="zh-TW"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towardsdatascience.com/understanding-the-bias-variance-tradeoff-165e6942b229" TargetMode="Externa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eslywadan/adaboost"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www.ccs.neu.edu/home/vip/teach/MLcourse/4_boosting/slides/gradient_boosting.pdf"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towardsdatascience.com/3-key-differences-between-random-forests-and-gbdt-cfc48093200b"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hyperlink" Target="http://www.ccs.neu.edu/home/vip/teach/MLcourse/4_boosting/slides/gradient_boosting.pdf" TargetMode="External"/><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hyperlink" Target="https://medium.com/@cwchang/gradient-boosting-%E7%B0%A1%E4%BB%8B-f3a578ae7205"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636912"/>
            <a:ext cx="7772400" cy="792088"/>
          </a:xfrm>
        </p:spPr>
        <p:txBody>
          <a:bodyPr>
            <a:noAutofit/>
          </a:bodyPr>
          <a:lstStyle/>
          <a:p>
            <a:r>
              <a:rPr lang="en-US" altLang="zh-TW" sz="4400" dirty="0">
                <a:effectLst/>
              </a:rPr>
              <a:t>Induction of Voting Assemblies</a:t>
            </a:r>
          </a:p>
        </p:txBody>
      </p:sp>
      <p:sp>
        <p:nvSpPr>
          <p:cNvPr id="3" name="副標題 2"/>
          <p:cNvSpPr>
            <a:spLocks noGrp="1"/>
          </p:cNvSpPr>
          <p:nvPr>
            <p:ph type="subTitle" idx="1"/>
          </p:nvPr>
        </p:nvSpPr>
        <p:spPr>
          <a:xfrm>
            <a:off x="0" y="3861048"/>
            <a:ext cx="9144000" cy="2304256"/>
          </a:xfrm>
        </p:spPr>
        <p:txBody>
          <a:bodyPr>
            <a:noAutofit/>
          </a:bodyPr>
          <a:lstStyle/>
          <a:p>
            <a:endParaRPr lang="zh-TW" altLang="en-US" sz="2400" dirty="0">
              <a:latin typeface="Times" pitchFamily="2" charset="0"/>
            </a:endParaRPr>
          </a:p>
          <a:p>
            <a:r>
              <a:rPr lang="en-US" altLang="zh-TW" sz="2400" dirty="0">
                <a:latin typeface="Times" pitchFamily="2" charset="0"/>
              </a:rPr>
              <a:t>Presenter: </a:t>
            </a:r>
            <a:r>
              <a:rPr lang="zh-CN" altLang="en-US" sz="2400" dirty="0">
                <a:latin typeface="Times" pitchFamily="2" charset="0"/>
              </a:rPr>
              <a:t>許惟哲</a:t>
            </a:r>
            <a:r>
              <a:rPr lang="zh-TW" altLang="en-US" sz="2400" dirty="0">
                <a:latin typeface="Times" pitchFamily="2" charset="0"/>
              </a:rPr>
              <a:t>、周崑水            </a:t>
            </a:r>
            <a:endParaRPr lang="en-US" altLang="zh-TW" sz="2400" dirty="0">
              <a:latin typeface="Times" pitchFamily="2" charset="0"/>
            </a:endParaRPr>
          </a:p>
        </p:txBody>
      </p:sp>
    </p:spTree>
    <p:extLst>
      <p:ext uri="{BB962C8B-B14F-4D97-AF65-F5344CB8AC3E}">
        <p14:creationId xmlns:p14="http://schemas.microsoft.com/office/powerpoint/2010/main" val="407605862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83261B-243B-364D-85FD-BD53F5A80000}"/>
              </a:ext>
            </a:extLst>
          </p:cNvPr>
          <p:cNvSpPr>
            <a:spLocks noGrp="1"/>
          </p:cNvSpPr>
          <p:nvPr>
            <p:ph type="title"/>
          </p:nvPr>
        </p:nvSpPr>
        <p:spPr/>
        <p:txBody>
          <a:bodyPr/>
          <a:lstStyle/>
          <a:p>
            <a:r>
              <a:rPr lang="en-US" altLang="zh-TW" sz="3600" dirty="0" err="1"/>
              <a:t>Schapire’s</a:t>
            </a:r>
            <a:r>
              <a:rPr lang="en-US" altLang="zh-TW" sz="3600" dirty="0"/>
              <a:t> Boosting: </a:t>
            </a:r>
            <a:r>
              <a:rPr lang="en-US" altLang="zh-TW" sz="3600" dirty="0">
                <a:solidFill>
                  <a:schemeClr val="tx1"/>
                </a:solidFill>
              </a:rPr>
              <a:t>Training set selection</a:t>
            </a:r>
            <a:br>
              <a:rPr lang="en-US" altLang="zh-TW" sz="3600" dirty="0">
                <a:solidFill>
                  <a:srgbClr val="FF0000"/>
                </a:solidFill>
              </a:rPr>
            </a:br>
            <a:r>
              <a:rPr lang="en-US" altLang="zh-TW" sz="3600" dirty="0"/>
              <a:t> </a:t>
            </a:r>
            <a:endParaRPr kumimoji="1" lang="zh-TW" altLang="en-US" sz="3600" dirty="0"/>
          </a:p>
        </p:txBody>
      </p:sp>
      <p:sp>
        <p:nvSpPr>
          <p:cNvPr id="4" name="矩形 3">
            <a:extLst>
              <a:ext uri="{FF2B5EF4-FFF2-40B4-BE49-F238E27FC236}">
                <a16:creationId xmlns:a16="http://schemas.microsoft.com/office/drawing/2014/main" id="{26AEB8D0-7C5A-1443-9966-70505FD72561}"/>
              </a:ext>
            </a:extLst>
          </p:cNvPr>
          <p:cNvSpPr/>
          <p:nvPr/>
        </p:nvSpPr>
        <p:spPr>
          <a:xfrm>
            <a:off x="107504" y="6453336"/>
            <a:ext cx="6840760" cy="404664"/>
          </a:xfrm>
          <a:prstGeom prst="rect">
            <a:avLst/>
          </a:prstGeom>
          <a:solidFill>
            <a:srgbClr val="662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mc:AlternateContent xmlns:mc="http://schemas.openxmlformats.org/markup-compatibility/2006" xmlns:a14="http://schemas.microsoft.com/office/drawing/2010/main">
        <mc:Choice Requires="a14">
          <p:graphicFrame>
            <p:nvGraphicFramePr>
              <p:cNvPr id="5" name="表格 4">
                <a:extLst>
                  <a:ext uri="{FF2B5EF4-FFF2-40B4-BE49-F238E27FC236}">
                    <a16:creationId xmlns:a16="http://schemas.microsoft.com/office/drawing/2014/main" id="{F7FBDD38-911C-454E-8A88-50C2D0BBBF69}"/>
                  </a:ext>
                </a:extLst>
              </p:cNvPr>
              <p:cNvGraphicFramePr>
                <a:graphicFrameLocks noGrp="1"/>
              </p:cNvGraphicFramePr>
              <p:nvPr>
                <p:extLst>
                  <p:ext uri="{D42A27DB-BD31-4B8C-83A1-F6EECF244321}">
                    <p14:modId xmlns:p14="http://schemas.microsoft.com/office/powerpoint/2010/main" val="3648719834"/>
                  </p:ext>
                </p:extLst>
              </p:nvPr>
            </p:nvGraphicFramePr>
            <p:xfrm>
              <a:off x="505130" y="2499844"/>
              <a:ext cx="8133737" cy="741680"/>
            </p:xfrm>
            <a:graphic>
              <a:graphicData uri="http://schemas.openxmlformats.org/drawingml/2006/table">
                <a:tbl>
                  <a:tblPr firstRow="1" bandRow="1">
                    <a:tableStyleId>{00A15C55-8517-42AA-B614-E9B94910E393}</a:tableStyleId>
                  </a:tblPr>
                  <a:tblGrid>
                    <a:gridCol w="1423225">
                      <a:extLst>
                        <a:ext uri="{9D8B030D-6E8A-4147-A177-3AD203B41FA5}">
                          <a16:colId xmlns:a16="http://schemas.microsoft.com/office/drawing/2014/main" val="3489939625"/>
                        </a:ext>
                      </a:extLst>
                    </a:gridCol>
                    <a:gridCol w="838814">
                      <a:extLst>
                        <a:ext uri="{9D8B030D-6E8A-4147-A177-3AD203B41FA5}">
                          <a16:colId xmlns:a16="http://schemas.microsoft.com/office/drawing/2014/main" val="3388510853"/>
                        </a:ext>
                      </a:extLst>
                    </a:gridCol>
                    <a:gridCol w="838814">
                      <a:extLst>
                        <a:ext uri="{9D8B030D-6E8A-4147-A177-3AD203B41FA5}">
                          <a16:colId xmlns:a16="http://schemas.microsoft.com/office/drawing/2014/main" val="1618353145"/>
                        </a:ext>
                      </a:extLst>
                    </a:gridCol>
                    <a:gridCol w="838814">
                      <a:extLst>
                        <a:ext uri="{9D8B030D-6E8A-4147-A177-3AD203B41FA5}">
                          <a16:colId xmlns:a16="http://schemas.microsoft.com/office/drawing/2014/main" val="3563296725"/>
                        </a:ext>
                      </a:extLst>
                    </a:gridCol>
                    <a:gridCol w="838814">
                      <a:extLst>
                        <a:ext uri="{9D8B030D-6E8A-4147-A177-3AD203B41FA5}">
                          <a16:colId xmlns:a16="http://schemas.microsoft.com/office/drawing/2014/main" val="3418877803"/>
                        </a:ext>
                      </a:extLst>
                    </a:gridCol>
                    <a:gridCol w="838814">
                      <a:extLst>
                        <a:ext uri="{9D8B030D-6E8A-4147-A177-3AD203B41FA5}">
                          <a16:colId xmlns:a16="http://schemas.microsoft.com/office/drawing/2014/main" val="2324141196"/>
                        </a:ext>
                      </a:extLst>
                    </a:gridCol>
                    <a:gridCol w="838814">
                      <a:extLst>
                        <a:ext uri="{9D8B030D-6E8A-4147-A177-3AD203B41FA5}">
                          <a16:colId xmlns:a16="http://schemas.microsoft.com/office/drawing/2014/main" val="1449833530"/>
                        </a:ext>
                      </a:extLst>
                    </a:gridCol>
                    <a:gridCol w="838814">
                      <a:extLst>
                        <a:ext uri="{9D8B030D-6E8A-4147-A177-3AD203B41FA5}">
                          <a16:colId xmlns:a16="http://schemas.microsoft.com/office/drawing/2014/main" val="3654412853"/>
                        </a:ext>
                      </a:extLst>
                    </a:gridCol>
                    <a:gridCol w="838814">
                      <a:extLst>
                        <a:ext uri="{9D8B030D-6E8A-4147-A177-3AD203B41FA5}">
                          <a16:colId xmlns:a16="http://schemas.microsoft.com/office/drawing/2014/main" val="269416963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 altLang="zh-TW" sz="1800" i="1" smtClean="0">
                                        <a:solidFill>
                                          <a:schemeClr val="tx1"/>
                                        </a:solidFill>
                                        <a:latin typeface="Cambria Math" panose="02040503050406030204" pitchFamily="18" charset="0"/>
                                        <a:ea typeface="Cambria Math" panose="02040503050406030204" pitchFamily="18" charset="0"/>
                                      </a:rPr>
                                    </m:ctrlPr>
                                  </m:sSubPr>
                                  <m:e>
                                    <m:r>
                                      <m:rPr>
                                        <m:nor/>
                                      </m:rPr>
                                      <a:rPr lang="en-US" altLang="zh-TW" sz="1800" b="1" i="0" smtClean="0">
                                        <a:solidFill>
                                          <a:schemeClr val="tx1"/>
                                        </a:solidFill>
                                        <a:latin typeface="Times" pitchFamily="2" charset="0"/>
                                        <a:ea typeface="Cambria Math" panose="02040503050406030204" pitchFamily="18" charset="0"/>
                                      </a:rPr>
                                      <m:t>T</m:t>
                                    </m:r>
                                  </m:e>
                                  <m:sub>
                                    <m:r>
                                      <a:rPr lang="en-US" altLang="zh-TW" b="0" i="1" dirty="0" smtClean="0">
                                        <a:solidFill>
                                          <a:schemeClr val="tx1"/>
                                        </a:solidFill>
                                        <a:latin typeface="Cambria Math" panose="02040503050406030204" pitchFamily="18" charset="0"/>
                                      </a:rPr>
                                      <m:t>1</m:t>
                                    </m:r>
                                  </m:sub>
                                </m:sSub>
                              </m:oMath>
                            </m:oMathPara>
                          </a14:m>
                          <a:endParaRPr lang="en-US" altLang="zh-TW" sz="1800" b="0" i="0" u="none" strike="noStrike" dirty="0">
                            <a:solidFill>
                              <a:srgbClr val="000000"/>
                            </a:solidFill>
                            <a:effectLst/>
                            <a:latin typeface="Times" pitchFamily="2" charset="0"/>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US" altLang="zh-TW" dirty="0">
                              <a:solidFill>
                                <a:schemeClr val="tx1"/>
                              </a:solidFill>
                            </a:rPr>
                            <a:t>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chemeClr val="tx1"/>
                              </a:solidFill>
                            </a:rPr>
                            <a:t>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chemeClr val="tx1"/>
                              </a:solidFill>
                            </a:rPr>
                            <a:t>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chemeClr val="tx1"/>
                              </a:solidFill>
                            </a:rPr>
                            <a:t>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chemeClr val="tx1"/>
                              </a:solidFill>
                            </a:rPr>
                            <a:t>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chemeClr val="tx1"/>
                              </a:solidFill>
                            </a:rPr>
                            <a:t>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328379289"/>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 altLang="zh-TW" sz="1800" i="1" smtClean="0">
                                        <a:solidFill>
                                          <a:schemeClr val="tx1"/>
                                        </a:solidFill>
                                        <a:latin typeface="Cambria Math" panose="02040503050406030204" pitchFamily="18" charset="0"/>
                                        <a:ea typeface="Cambria Math" panose="02040503050406030204" pitchFamily="18" charset="0"/>
                                      </a:rPr>
                                    </m:ctrlPr>
                                  </m:sSubPr>
                                  <m:e>
                                    <m:r>
                                      <m:rPr>
                                        <m:nor/>
                                      </m:rPr>
                                      <a:rPr lang="en-US" altLang="zh-TW" sz="1800" b="1" i="0" smtClean="0">
                                        <a:solidFill>
                                          <a:schemeClr val="tx1"/>
                                        </a:solidFill>
                                        <a:latin typeface="Cambria Math" panose="02040503050406030204" pitchFamily="18" charset="0"/>
                                        <a:ea typeface="Cambria Math" panose="02040503050406030204" pitchFamily="18" charset="0"/>
                                      </a:rPr>
                                      <m:t>c</m:t>
                                    </m:r>
                                  </m:e>
                                  <m:sub>
                                    <m:r>
                                      <a:rPr lang="en-US" altLang="zh-TW" b="0" i="1" dirty="0" smtClean="0">
                                        <a:solidFill>
                                          <a:schemeClr val="tx1"/>
                                        </a:solidFill>
                                        <a:latin typeface="Cambria Math" panose="02040503050406030204" pitchFamily="18" charset="0"/>
                                      </a:rPr>
                                      <m:t>1</m:t>
                                    </m:r>
                                  </m:sub>
                                </m:sSub>
                              </m:oMath>
                            </m:oMathPara>
                          </a14:m>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solidFill>
                                <a:schemeClr val="tx1"/>
                              </a:solidFill>
                            </a:rPr>
                            <a:t>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solidFill>
                                <a:schemeClr val="tx1"/>
                              </a:solidFill>
                            </a:rPr>
                            <a:t>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solidFill>
                                <a:schemeClr val="tx1"/>
                              </a:solidFill>
                            </a:rPr>
                            <a:t>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solidFill>
                                <a:schemeClr val="tx1"/>
                              </a:solidFill>
                            </a:rPr>
                            <a:t>0</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solidFill>
                                <a:schemeClr val="tx1"/>
                              </a:solidFill>
                            </a:rPr>
                            <a:t>0</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solidFill>
                                <a:srgbClr val="FF0000"/>
                              </a:solidFill>
                            </a:rPr>
                            <a:t>0</a:t>
                          </a:r>
                          <a:endParaRPr lang="zh-TW"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solidFill>
                                <a:srgbClr val="FF0000"/>
                              </a:solidFill>
                            </a:rPr>
                            <a:t>0</a:t>
                          </a:r>
                          <a:endParaRPr lang="zh-TW"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solidFill>
                                <a:srgbClr val="FF0000"/>
                              </a:solidFill>
                            </a:rPr>
                            <a:t>0</a:t>
                          </a:r>
                          <a:endParaRPr lang="zh-TW"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1338051271"/>
                      </a:ext>
                    </a:extLst>
                  </a:tr>
                </a:tbl>
              </a:graphicData>
            </a:graphic>
          </p:graphicFrame>
        </mc:Choice>
        <mc:Fallback xmlns="">
          <p:graphicFrame>
            <p:nvGraphicFramePr>
              <p:cNvPr id="5" name="表格 4">
                <a:extLst>
                  <a:ext uri="{FF2B5EF4-FFF2-40B4-BE49-F238E27FC236}">
                    <a16:creationId xmlns:a16="http://schemas.microsoft.com/office/drawing/2014/main" id="{F7FBDD38-911C-454E-8A88-50C2D0BBBF69}"/>
                  </a:ext>
                </a:extLst>
              </p:cNvPr>
              <p:cNvGraphicFramePr>
                <a:graphicFrameLocks noGrp="1"/>
              </p:cNvGraphicFramePr>
              <p:nvPr>
                <p:extLst>
                  <p:ext uri="{D42A27DB-BD31-4B8C-83A1-F6EECF244321}">
                    <p14:modId xmlns:p14="http://schemas.microsoft.com/office/powerpoint/2010/main" val="3648719834"/>
                  </p:ext>
                </p:extLst>
              </p:nvPr>
            </p:nvGraphicFramePr>
            <p:xfrm>
              <a:off x="505130" y="2499844"/>
              <a:ext cx="8133737" cy="741680"/>
            </p:xfrm>
            <a:graphic>
              <a:graphicData uri="http://schemas.openxmlformats.org/drawingml/2006/table">
                <a:tbl>
                  <a:tblPr firstRow="1" bandRow="1">
                    <a:tableStyleId>{00A15C55-8517-42AA-B614-E9B94910E393}</a:tableStyleId>
                  </a:tblPr>
                  <a:tblGrid>
                    <a:gridCol w="1423225">
                      <a:extLst>
                        <a:ext uri="{9D8B030D-6E8A-4147-A177-3AD203B41FA5}">
                          <a16:colId xmlns:a16="http://schemas.microsoft.com/office/drawing/2014/main" val="3489939625"/>
                        </a:ext>
                      </a:extLst>
                    </a:gridCol>
                    <a:gridCol w="838814">
                      <a:extLst>
                        <a:ext uri="{9D8B030D-6E8A-4147-A177-3AD203B41FA5}">
                          <a16:colId xmlns:a16="http://schemas.microsoft.com/office/drawing/2014/main" val="3388510853"/>
                        </a:ext>
                      </a:extLst>
                    </a:gridCol>
                    <a:gridCol w="838814">
                      <a:extLst>
                        <a:ext uri="{9D8B030D-6E8A-4147-A177-3AD203B41FA5}">
                          <a16:colId xmlns:a16="http://schemas.microsoft.com/office/drawing/2014/main" val="1618353145"/>
                        </a:ext>
                      </a:extLst>
                    </a:gridCol>
                    <a:gridCol w="838814">
                      <a:extLst>
                        <a:ext uri="{9D8B030D-6E8A-4147-A177-3AD203B41FA5}">
                          <a16:colId xmlns:a16="http://schemas.microsoft.com/office/drawing/2014/main" val="3563296725"/>
                        </a:ext>
                      </a:extLst>
                    </a:gridCol>
                    <a:gridCol w="838814">
                      <a:extLst>
                        <a:ext uri="{9D8B030D-6E8A-4147-A177-3AD203B41FA5}">
                          <a16:colId xmlns:a16="http://schemas.microsoft.com/office/drawing/2014/main" val="3418877803"/>
                        </a:ext>
                      </a:extLst>
                    </a:gridCol>
                    <a:gridCol w="838814">
                      <a:extLst>
                        <a:ext uri="{9D8B030D-6E8A-4147-A177-3AD203B41FA5}">
                          <a16:colId xmlns:a16="http://schemas.microsoft.com/office/drawing/2014/main" val="2324141196"/>
                        </a:ext>
                      </a:extLst>
                    </a:gridCol>
                    <a:gridCol w="838814">
                      <a:extLst>
                        <a:ext uri="{9D8B030D-6E8A-4147-A177-3AD203B41FA5}">
                          <a16:colId xmlns:a16="http://schemas.microsoft.com/office/drawing/2014/main" val="1449833530"/>
                        </a:ext>
                      </a:extLst>
                    </a:gridCol>
                    <a:gridCol w="838814">
                      <a:extLst>
                        <a:ext uri="{9D8B030D-6E8A-4147-A177-3AD203B41FA5}">
                          <a16:colId xmlns:a16="http://schemas.microsoft.com/office/drawing/2014/main" val="3654412853"/>
                        </a:ext>
                      </a:extLst>
                    </a:gridCol>
                    <a:gridCol w="838814">
                      <a:extLst>
                        <a:ext uri="{9D8B030D-6E8A-4147-A177-3AD203B41FA5}">
                          <a16:colId xmlns:a16="http://schemas.microsoft.com/office/drawing/2014/main" val="2694169632"/>
                        </a:ext>
                      </a:extLst>
                    </a:gridCol>
                  </a:tblGrid>
                  <a:tr h="370840">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893" t="-6667" r="-473214" b="-123333"/>
                          </a:stretch>
                        </a:blipFill>
                      </a:tcPr>
                    </a:tc>
                    <a:tc>
                      <a:txBody>
                        <a:bodyPr/>
                        <a:lstStyle/>
                        <a:p>
                          <a:pPr algn="ctr"/>
                          <a:r>
                            <a:rPr lang="en-US" altLang="zh-TW" dirty="0">
                              <a:solidFill>
                                <a:schemeClr val="tx1"/>
                              </a:solidFill>
                            </a:rPr>
                            <a:t>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chemeClr val="tx1"/>
                              </a:solidFill>
                            </a:rPr>
                            <a:t>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chemeClr val="tx1"/>
                              </a:solidFill>
                            </a:rPr>
                            <a:t>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chemeClr val="tx1"/>
                              </a:solidFill>
                            </a:rPr>
                            <a:t>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chemeClr val="tx1"/>
                              </a:solidFill>
                            </a:rPr>
                            <a:t>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chemeClr val="tx1"/>
                              </a:solidFill>
                            </a:rPr>
                            <a:t>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328379289"/>
                      </a:ext>
                    </a:extLst>
                  </a:tr>
                  <a:tr h="370840">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893" t="-106667" r="-473214" b="-23333"/>
                          </a:stretch>
                        </a:blipFill>
                      </a:tcPr>
                    </a:tc>
                    <a:tc>
                      <a:txBody>
                        <a:bodyPr/>
                        <a:lstStyle/>
                        <a:p>
                          <a:pPr algn="ctr"/>
                          <a:r>
                            <a:rPr lang="en-US" altLang="zh-TW" dirty="0">
                              <a:solidFill>
                                <a:schemeClr val="tx1"/>
                              </a:solidFill>
                            </a:rPr>
                            <a:t>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solidFill>
                                <a:schemeClr val="tx1"/>
                              </a:solidFill>
                            </a:rPr>
                            <a:t>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solidFill>
                                <a:schemeClr val="tx1"/>
                              </a:solidFill>
                            </a:rPr>
                            <a:t>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solidFill>
                                <a:schemeClr val="tx1"/>
                              </a:solidFill>
                            </a:rPr>
                            <a:t>0</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solidFill>
                                <a:schemeClr val="tx1"/>
                              </a:solidFill>
                            </a:rPr>
                            <a:t>0</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solidFill>
                                <a:srgbClr val="FF0000"/>
                              </a:solidFill>
                            </a:rPr>
                            <a:t>0</a:t>
                          </a:r>
                          <a:endParaRPr lang="zh-TW"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solidFill>
                                <a:srgbClr val="FF0000"/>
                              </a:solidFill>
                            </a:rPr>
                            <a:t>0</a:t>
                          </a:r>
                          <a:endParaRPr lang="zh-TW"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solidFill>
                                <a:srgbClr val="FF0000"/>
                              </a:solidFill>
                            </a:rPr>
                            <a:t>0</a:t>
                          </a:r>
                          <a:endParaRPr lang="zh-TW"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133805127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D8F2E48E-664E-9B44-A4F0-A9B5EB9E6129}"/>
                  </a:ext>
                </a:extLst>
              </p:cNvPr>
              <p:cNvGraphicFramePr>
                <a:graphicFrameLocks noGrp="1"/>
              </p:cNvGraphicFramePr>
              <p:nvPr>
                <p:extLst>
                  <p:ext uri="{D42A27DB-BD31-4B8C-83A1-F6EECF244321}">
                    <p14:modId xmlns:p14="http://schemas.microsoft.com/office/powerpoint/2010/main" val="2720353472"/>
                  </p:ext>
                </p:extLst>
              </p:nvPr>
            </p:nvGraphicFramePr>
            <p:xfrm>
              <a:off x="505130" y="3245636"/>
              <a:ext cx="8133737" cy="741680"/>
            </p:xfrm>
            <a:graphic>
              <a:graphicData uri="http://schemas.openxmlformats.org/drawingml/2006/table">
                <a:tbl>
                  <a:tblPr firstRow="1" bandRow="1">
                    <a:tableStyleId>{00A15C55-8517-42AA-B614-E9B94910E393}</a:tableStyleId>
                  </a:tblPr>
                  <a:tblGrid>
                    <a:gridCol w="1423225">
                      <a:extLst>
                        <a:ext uri="{9D8B030D-6E8A-4147-A177-3AD203B41FA5}">
                          <a16:colId xmlns:a16="http://schemas.microsoft.com/office/drawing/2014/main" val="3489939625"/>
                        </a:ext>
                      </a:extLst>
                    </a:gridCol>
                    <a:gridCol w="838814">
                      <a:extLst>
                        <a:ext uri="{9D8B030D-6E8A-4147-A177-3AD203B41FA5}">
                          <a16:colId xmlns:a16="http://schemas.microsoft.com/office/drawing/2014/main" val="3388510853"/>
                        </a:ext>
                      </a:extLst>
                    </a:gridCol>
                    <a:gridCol w="838814">
                      <a:extLst>
                        <a:ext uri="{9D8B030D-6E8A-4147-A177-3AD203B41FA5}">
                          <a16:colId xmlns:a16="http://schemas.microsoft.com/office/drawing/2014/main" val="1618353145"/>
                        </a:ext>
                      </a:extLst>
                    </a:gridCol>
                    <a:gridCol w="838814">
                      <a:extLst>
                        <a:ext uri="{9D8B030D-6E8A-4147-A177-3AD203B41FA5}">
                          <a16:colId xmlns:a16="http://schemas.microsoft.com/office/drawing/2014/main" val="3563296725"/>
                        </a:ext>
                      </a:extLst>
                    </a:gridCol>
                    <a:gridCol w="838814">
                      <a:extLst>
                        <a:ext uri="{9D8B030D-6E8A-4147-A177-3AD203B41FA5}">
                          <a16:colId xmlns:a16="http://schemas.microsoft.com/office/drawing/2014/main" val="3418877803"/>
                        </a:ext>
                      </a:extLst>
                    </a:gridCol>
                    <a:gridCol w="838814">
                      <a:extLst>
                        <a:ext uri="{9D8B030D-6E8A-4147-A177-3AD203B41FA5}">
                          <a16:colId xmlns:a16="http://schemas.microsoft.com/office/drawing/2014/main" val="2324141196"/>
                        </a:ext>
                      </a:extLst>
                    </a:gridCol>
                    <a:gridCol w="838814">
                      <a:extLst>
                        <a:ext uri="{9D8B030D-6E8A-4147-A177-3AD203B41FA5}">
                          <a16:colId xmlns:a16="http://schemas.microsoft.com/office/drawing/2014/main" val="1449833530"/>
                        </a:ext>
                      </a:extLst>
                    </a:gridCol>
                    <a:gridCol w="838814">
                      <a:extLst>
                        <a:ext uri="{9D8B030D-6E8A-4147-A177-3AD203B41FA5}">
                          <a16:colId xmlns:a16="http://schemas.microsoft.com/office/drawing/2014/main" val="3654412853"/>
                        </a:ext>
                      </a:extLst>
                    </a:gridCol>
                    <a:gridCol w="838814">
                      <a:extLst>
                        <a:ext uri="{9D8B030D-6E8A-4147-A177-3AD203B41FA5}">
                          <a16:colId xmlns:a16="http://schemas.microsoft.com/office/drawing/2014/main" val="2694169632"/>
                        </a:ext>
                      </a:extLst>
                    </a:gridCol>
                  </a:tblGrid>
                  <a:tr h="370840">
                    <a:tc>
                      <a:txBody>
                        <a:bodyPr/>
                        <a:lstStyle/>
                        <a:p>
                          <a:pPr algn="ctr"/>
                          <a14:m>
                            <m:oMathPara xmlns:m="http://schemas.openxmlformats.org/officeDocument/2006/math">
                              <m:oMathParaPr>
                                <m:jc m:val="centerGroup"/>
                              </m:oMathParaPr>
                              <m:oMath xmlns:m="http://schemas.openxmlformats.org/officeDocument/2006/math">
                                <m:sSub>
                                  <m:sSubPr>
                                    <m:ctrlPr>
                                      <a:rPr lang="en" altLang="zh-TW" sz="1800" i="1" smtClean="0">
                                        <a:solidFill>
                                          <a:schemeClr val="tx1"/>
                                        </a:solidFill>
                                        <a:latin typeface="Cambria Math" panose="02040503050406030204" pitchFamily="18" charset="0"/>
                                        <a:ea typeface="Cambria Math" panose="02040503050406030204" pitchFamily="18" charset="0"/>
                                      </a:rPr>
                                    </m:ctrlPr>
                                  </m:sSubPr>
                                  <m:e>
                                    <m:r>
                                      <m:rPr>
                                        <m:nor/>
                                      </m:rPr>
                                      <a:rPr lang="en-US" altLang="zh-TW" sz="1800" b="1" i="0" smtClean="0">
                                        <a:solidFill>
                                          <a:schemeClr val="tx1"/>
                                        </a:solidFill>
                                        <a:latin typeface="Times" pitchFamily="2" charset="0"/>
                                        <a:ea typeface="Cambria Math" panose="02040503050406030204" pitchFamily="18" charset="0"/>
                                      </a:rPr>
                                      <m:t>T</m:t>
                                    </m:r>
                                  </m:e>
                                  <m:sub>
                                    <m:r>
                                      <a:rPr lang="en-US" altLang="zh-TW" sz="1800" b="0" i="1" smtClean="0">
                                        <a:solidFill>
                                          <a:schemeClr val="tx1"/>
                                        </a:solidFill>
                                        <a:latin typeface="Cambria Math" panose="02040503050406030204" pitchFamily="18" charset="0"/>
                                        <a:ea typeface="Cambria Math" panose="02040503050406030204" pitchFamily="18" charset="0"/>
                                      </a:rPr>
                                      <m:t>2</m:t>
                                    </m:r>
                                  </m:sub>
                                </m:sSub>
                              </m:oMath>
                            </m:oMathPara>
                          </a14:m>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altLang="zh-TW" dirty="0">
                              <a:solidFill>
                                <a:schemeClr val="tx1"/>
                              </a:solidFill>
                            </a:rPr>
                            <a:t>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chemeClr val="tx1"/>
                              </a:solidFill>
                            </a:rPr>
                            <a:t>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chemeClr val="tx1"/>
                              </a:solidFill>
                            </a:rPr>
                            <a:t>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chemeClr val="tx1"/>
                              </a:solidFill>
                            </a:rPr>
                            <a:t>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chemeClr val="tx1"/>
                              </a:solidFill>
                            </a:rPr>
                            <a:t>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chemeClr val="tx1"/>
                              </a:solidFill>
                            </a:rPr>
                            <a:t>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328379289"/>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 altLang="zh-TW" sz="1800" i="1" smtClean="0">
                                        <a:solidFill>
                                          <a:schemeClr val="tx1"/>
                                        </a:solidFill>
                                        <a:latin typeface="Cambria Math" panose="02040503050406030204" pitchFamily="18" charset="0"/>
                                        <a:ea typeface="Cambria Math" panose="02040503050406030204" pitchFamily="18" charset="0"/>
                                      </a:rPr>
                                    </m:ctrlPr>
                                  </m:sSubPr>
                                  <m:e>
                                    <m:r>
                                      <m:rPr>
                                        <m:nor/>
                                      </m:rPr>
                                      <a:rPr lang="en-US" altLang="zh-TW" sz="1800" b="1" i="0" smtClean="0">
                                        <a:solidFill>
                                          <a:schemeClr val="tx1"/>
                                        </a:solidFill>
                                        <a:latin typeface="Cambria Math" panose="02040503050406030204" pitchFamily="18" charset="0"/>
                                        <a:ea typeface="Cambria Math" panose="02040503050406030204" pitchFamily="18" charset="0"/>
                                      </a:rPr>
                                      <m:t>c</m:t>
                                    </m:r>
                                  </m:e>
                                  <m:sub>
                                    <m:r>
                                      <a:rPr lang="en-US" altLang="zh-TW" sz="1800" b="0" i="1" smtClean="0">
                                        <a:solidFill>
                                          <a:schemeClr val="tx1"/>
                                        </a:solidFill>
                                        <a:latin typeface="Cambria Math" panose="02040503050406030204" pitchFamily="18" charset="0"/>
                                        <a:ea typeface="Cambria Math" panose="02040503050406030204" pitchFamily="18" charset="0"/>
                                      </a:rPr>
                                      <m:t>2</m:t>
                                    </m:r>
                                  </m:sub>
                                </m:sSub>
                              </m:oMath>
                            </m:oMathPara>
                          </a14:m>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altLang="zh-TW" dirty="0">
                              <a:solidFill>
                                <a:srgbClr val="FF0000"/>
                              </a:solidFill>
                            </a:rPr>
                            <a:t>0</a:t>
                          </a:r>
                          <a:endParaRPr lang="zh-TW"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altLang="zh-TW" dirty="0">
                              <a:solidFill>
                                <a:srgbClr val="FF0000"/>
                              </a:solidFill>
                            </a:rPr>
                            <a:t>0</a:t>
                          </a:r>
                          <a:endParaRPr lang="zh-TW"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altLang="zh-TW" dirty="0">
                              <a:solidFill>
                                <a:schemeClr val="tx1"/>
                              </a:solidFill>
                            </a:rPr>
                            <a:t>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altLang="zh-TW" dirty="0">
                              <a:solidFill>
                                <a:srgbClr val="FF0000"/>
                              </a:solidFill>
                            </a:rPr>
                            <a:t>1</a:t>
                          </a:r>
                          <a:endParaRPr lang="zh-TW"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altLang="zh-TW" dirty="0">
                              <a:solidFill>
                                <a:schemeClr val="tx1"/>
                              </a:solidFill>
                            </a:rPr>
                            <a:t>0</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altLang="zh-TW" dirty="0">
                              <a:solidFill>
                                <a:schemeClr val="tx1"/>
                              </a:solidFill>
                            </a:rPr>
                            <a:t>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altLang="zh-TW" dirty="0">
                              <a:solidFill>
                                <a:schemeClr val="tx1"/>
                              </a:solidFill>
                            </a:rPr>
                            <a:t>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altLang="zh-TW" dirty="0">
                              <a:solidFill>
                                <a:schemeClr val="tx1"/>
                              </a:solidFill>
                            </a:rPr>
                            <a:t>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1338051271"/>
                      </a:ext>
                    </a:extLst>
                  </a:tr>
                </a:tbl>
              </a:graphicData>
            </a:graphic>
          </p:graphicFrame>
        </mc:Choice>
        <mc:Fallback xmlns="">
          <p:graphicFrame>
            <p:nvGraphicFramePr>
              <p:cNvPr id="6" name="表格 5">
                <a:extLst>
                  <a:ext uri="{FF2B5EF4-FFF2-40B4-BE49-F238E27FC236}">
                    <a16:creationId xmlns:a16="http://schemas.microsoft.com/office/drawing/2014/main" id="{D8F2E48E-664E-9B44-A4F0-A9B5EB9E6129}"/>
                  </a:ext>
                </a:extLst>
              </p:cNvPr>
              <p:cNvGraphicFramePr>
                <a:graphicFrameLocks noGrp="1"/>
              </p:cNvGraphicFramePr>
              <p:nvPr>
                <p:extLst>
                  <p:ext uri="{D42A27DB-BD31-4B8C-83A1-F6EECF244321}">
                    <p14:modId xmlns:p14="http://schemas.microsoft.com/office/powerpoint/2010/main" val="2720353472"/>
                  </p:ext>
                </p:extLst>
              </p:nvPr>
            </p:nvGraphicFramePr>
            <p:xfrm>
              <a:off x="505130" y="3245636"/>
              <a:ext cx="8133737" cy="741680"/>
            </p:xfrm>
            <a:graphic>
              <a:graphicData uri="http://schemas.openxmlformats.org/drawingml/2006/table">
                <a:tbl>
                  <a:tblPr firstRow="1" bandRow="1">
                    <a:tableStyleId>{00A15C55-8517-42AA-B614-E9B94910E393}</a:tableStyleId>
                  </a:tblPr>
                  <a:tblGrid>
                    <a:gridCol w="1423225">
                      <a:extLst>
                        <a:ext uri="{9D8B030D-6E8A-4147-A177-3AD203B41FA5}">
                          <a16:colId xmlns:a16="http://schemas.microsoft.com/office/drawing/2014/main" val="3489939625"/>
                        </a:ext>
                      </a:extLst>
                    </a:gridCol>
                    <a:gridCol w="838814">
                      <a:extLst>
                        <a:ext uri="{9D8B030D-6E8A-4147-A177-3AD203B41FA5}">
                          <a16:colId xmlns:a16="http://schemas.microsoft.com/office/drawing/2014/main" val="3388510853"/>
                        </a:ext>
                      </a:extLst>
                    </a:gridCol>
                    <a:gridCol w="838814">
                      <a:extLst>
                        <a:ext uri="{9D8B030D-6E8A-4147-A177-3AD203B41FA5}">
                          <a16:colId xmlns:a16="http://schemas.microsoft.com/office/drawing/2014/main" val="1618353145"/>
                        </a:ext>
                      </a:extLst>
                    </a:gridCol>
                    <a:gridCol w="838814">
                      <a:extLst>
                        <a:ext uri="{9D8B030D-6E8A-4147-A177-3AD203B41FA5}">
                          <a16:colId xmlns:a16="http://schemas.microsoft.com/office/drawing/2014/main" val="3563296725"/>
                        </a:ext>
                      </a:extLst>
                    </a:gridCol>
                    <a:gridCol w="838814">
                      <a:extLst>
                        <a:ext uri="{9D8B030D-6E8A-4147-A177-3AD203B41FA5}">
                          <a16:colId xmlns:a16="http://schemas.microsoft.com/office/drawing/2014/main" val="3418877803"/>
                        </a:ext>
                      </a:extLst>
                    </a:gridCol>
                    <a:gridCol w="838814">
                      <a:extLst>
                        <a:ext uri="{9D8B030D-6E8A-4147-A177-3AD203B41FA5}">
                          <a16:colId xmlns:a16="http://schemas.microsoft.com/office/drawing/2014/main" val="2324141196"/>
                        </a:ext>
                      </a:extLst>
                    </a:gridCol>
                    <a:gridCol w="838814">
                      <a:extLst>
                        <a:ext uri="{9D8B030D-6E8A-4147-A177-3AD203B41FA5}">
                          <a16:colId xmlns:a16="http://schemas.microsoft.com/office/drawing/2014/main" val="1449833530"/>
                        </a:ext>
                      </a:extLst>
                    </a:gridCol>
                    <a:gridCol w="838814">
                      <a:extLst>
                        <a:ext uri="{9D8B030D-6E8A-4147-A177-3AD203B41FA5}">
                          <a16:colId xmlns:a16="http://schemas.microsoft.com/office/drawing/2014/main" val="3654412853"/>
                        </a:ext>
                      </a:extLst>
                    </a:gridCol>
                    <a:gridCol w="838814">
                      <a:extLst>
                        <a:ext uri="{9D8B030D-6E8A-4147-A177-3AD203B41FA5}">
                          <a16:colId xmlns:a16="http://schemas.microsoft.com/office/drawing/2014/main" val="2694169632"/>
                        </a:ext>
                      </a:extLst>
                    </a:gridCol>
                  </a:tblGrid>
                  <a:tr h="370840">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893" t="-6667" r="-473214" b="-120000"/>
                          </a:stretch>
                        </a:blipFill>
                      </a:tcPr>
                    </a:tc>
                    <a:tc>
                      <a:txBody>
                        <a:bodyPr/>
                        <a:lstStyle/>
                        <a:p>
                          <a:pPr algn="ctr"/>
                          <a:r>
                            <a:rPr lang="en-US" altLang="zh-TW" dirty="0">
                              <a:solidFill>
                                <a:schemeClr val="tx1"/>
                              </a:solidFill>
                            </a:rPr>
                            <a:t>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chemeClr val="tx1"/>
                              </a:solidFill>
                            </a:rPr>
                            <a:t>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chemeClr val="tx1"/>
                              </a:solidFill>
                            </a:rPr>
                            <a:t>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chemeClr val="tx1"/>
                              </a:solidFill>
                            </a:rPr>
                            <a:t>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chemeClr val="tx1"/>
                              </a:solidFill>
                            </a:rPr>
                            <a:t>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chemeClr val="tx1"/>
                              </a:solidFill>
                            </a:rPr>
                            <a:t>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328379289"/>
                      </a:ext>
                    </a:extLst>
                  </a:tr>
                  <a:tr h="370840">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893" t="-110345" r="-473214" b="-24138"/>
                          </a:stretch>
                        </a:blipFill>
                      </a:tcPr>
                    </a:tc>
                    <a:tc>
                      <a:txBody>
                        <a:bodyPr/>
                        <a:lstStyle/>
                        <a:p>
                          <a:pPr algn="ctr"/>
                          <a:r>
                            <a:rPr lang="en-US" altLang="zh-TW" dirty="0">
                              <a:solidFill>
                                <a:srgbClr val="FF0000"/>
                              </a:solidFill>
                            </a:rPr>
                            <a:t>0</a:t>
                          </a:r>
                          <a:endParaRPr lang="zh-TW"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altLang="zh-TW" dirty="0">
                              <a:solidFill>
                                <a:srgbClr val="FF0000"/>
                              </a:solidFill>
                            </a:rPr>
                            <a:t>0</a:t>
                          </a:r>
                          <a:endParaRPr lang="zh-TW"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altLang="zh-TW" dirty="0">
                              <a:solidFill>
                                <a:schemeClr val="tx1"/>
                              </a:solidFill>
                            </a:rPr>
                            <a:t>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altLang="zh-TW" dirty="0">
                              <a:solidFill>
                                <a:srgbClr val="FF0000"/>
                              </a:solidFill>
                            </a:rPr>
                            <a:t>1</a:t>
                          </a:r>
                          <a:endParaRPr lang="zh-TW"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altLang="zh-TW" dirty="0">
                              <a:solidFill>
                                <a:schemeClr val="tx1"/>
                              </a:solidFill>
                            </a:rPr>
                            <a:t>0</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altLang="zh-TW" dirty="0">
                              <a:solidFill>
                                <a:schemeClr val="tx1"/>
                              </a:solidFill>
                            </a:rPr>
                            <a:t>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altLang="zh-TW" dirty="0">
                              <a:solidFill>
                                <a:schemeClr val="tx1"/>
                              </a:solidFill>
                            </a:rPr>
                            <a:t>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altLang="zh-TW" dirty="0">
                              <a:solidFill>
                                <a:schemeClr val="tx1"/>
                              </a:solidFill>
                            </a:rPr>
                            <a:t>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133805127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AAF7F76F-A522-9F41-8B56-4461B9F7E68D}"/>
                  </a:ext>
                </a:extLst>
              </p:cNvPr>
              <p:cNvGraphicFramePr>
                <a:graphicFrameLocks noGrp="1"/>
              </p:cNvGraphicFramePr>
              <p:nvPr>
                <p:extLst>
                  <p:ext uri="{D42A27DB-BD31-4B8C-83A1-F6EECF244321}">
                    <p14:modId xmlns:p14="http://schemas.microsoft.com/office/powerpoint/2010/main" val="916063537"/>
                  </p:ext>
                </p:extLst>
              </p:nvPr>
            </p:nvGraphicFramePr>
            <p:xfrm>
              <a:off x="505130" y="3987316"/>
              <a:ext cx="8133737" cy="741680"/>
            </p:xfrm>
            <a:graphic>
              <a:graphicData uri="http://schemas.openxmlformats.org/drawingml/2006/table">
                <a:tbl>
                  <a:tblPr firstRow="1" bandRow="1">
                    <a:tableStyleId>{00A15C55-8517-42AA-B614-E9B94910E393}</a:tableStyleId>
                  </a:tblPr>
                  <a:tblGrid>
                    <a:gridCol w="1423225">
                      <a:extLst>
                        <a:ext uri="{9D8B030D-6E8A-4147-A177-3AD203B41FA5}">
                          <a16:colId xmlns:a16="http://schemas.microsoft.com/office/drawing/2014/main" val="3489939625"/>
                        </a:ext>
                      </a:extLst>
                    </a:gridCol>
                    <a:gridCol w="838814">
                      <a:extLst>
                        <a:ext uri="{9D8B030D-6E8A-4147-A177-3AD203B41FA5}">
                          <a16:colId xmlns:a16="http://schemas.microsoft.com/office/drawing/2014/main" val="3388510853"/>
                        </a:ext>
                      </a:extLst>
                    </a:gridCol>
                    <a:gridCol w="838814">
                      <a:extLst>
                        <a:ext uri="{9D8B030D-6E8A-4147-A177-3AD203B41FA5}">
                          <a16:colId xmlns:a16="http://schemas.microsoft.com/office/drawing/2014/main" val="1618353145"/>
                        </a:ext>
                      </a:extLst>
                    </a:gridCol>
                    <a:gridCol w="838814">
                      <a:extLst>
                        <a:ext uri="{9D8B030D-6E8A-4147-A177-3AD203B41FA5}">
                          <a16:colId xmlns:a16="http://schemas.microsoft.com/office/drawing/2014/main" val="3563296725"/>
                        </a:ext>
                      </a:extLst>
                    </a:gridCol>
                    <a:gridCol w="838814">
                      <a:extLst>
                        <a:ext uri="{9D8B030D-6E8A-4147-A177-3AD203B41FA5}">
                          <a16:colId xmlns:a16="http://schemas.microsoft.com/office/drawing/2014/main" val="3418877803"/>
                        </a:ext>
                      </a:extLst>
                    </a:gridCol>
                    <a:gridCol w="838814">
                      <a:extLst>
                        <a:ext uri="{9D8B030D-6E8A-4147-A177-3AD203B41FA5}">
                          <a16:colId xmlns:a16="http://schemas.microsoft.com/office/drawing/2014/main" val="2324141196"/>
                        </a:ext>
                      </a:extLst>
                    </a:gridCol>
                    <a:gridCol w="838814">
                      <a:extLst>
                        <a:ext uri="{9D8B030D-6E8A-4147-A177-3AD203B41FA5}">
                          <a16:colId xmlns:a16="http://schemas.microsoft.com/office/drawing/2014/main" val="1449833530"/>
                        </a:ext>
                      </a:extLst>
                    </a:gridCol>
                    <a:gridCol w="838814">
                      <a:extLst>
                        <a:ext uri="{9D8B030D-6E8A-4147-A177-3AD203B41FA5}">
                          <a16:colId xmlns:a16="http://schemas.microsoft.com/office/drawing/2014/main" val="3654412853"/>
                        </a:ext>
                      </a:extLst>
                    </a:gridCol>
                    <a:gridCol w="838814">
                      <a:extLst>
                        <a:ext uri="{9D8B030D-6E8A-4147-A177-3AD203B41FA5}">
                          <a16:colId xmlns:a16="http://schemas.microsoft.com/office/drawing/2014/main" val="2694169632"/>
                        </a:ext>
                      </a:extLst>
                    </a:gridCol>
                  </a:tblGrid>
                  <a:tr h="370840">
                    <a:tc>
                      <a:txBody>
                        <a:bodyPr/>
                        <a:lstStyle/>
                        <a:p>
                          <a:pPr algn="ctr"/>
                          <a14:m>
                            <m:oMathPara xmlns:m="http://schemas.openxmlformats.org/officeDocument/2006/math">
                              <m:oMathParaPr>
                                <m:jc m:val="centerGroup"/>
                              </m:oMathParaPr>
                              <m:oMath xmlns:m="http://schemas.openxmlformats.org/officeDocument/2006/math">
                                <m:sSub>
                                  <m:sSubPr>
                                    <m:ctrlPr>
                                      <a:rPr lang="en" altLang="zh-TW" sz="1800" i="1" smtClean="0">
                                        <a:solidFill>
                                          <a:schemeClr val="tx1"/>
                                        </a:solidFill>
                                        <a:latin typeface="Cambria Math" panose="02040503050406030204" pitchFamily="18" charset="0"/>
                                        <a:ea typeface="Cambria Math" panose="02040503050406030204" pitchFamily="18" charset="0"/>
                                      </a:rPr>
                                    </m:ctrlPr>
                                  </m:sSubPr>
                                  <m:e>
                                    <m:r>
                                      <m:rPr>
                                        <m:nor/>
                                      </m:rPr>
                                      <a:rPr lang="en-US" altLang="zh-TW" sz="1800" b="1" i="0" smtClean="0">
                                        <a:solidFill>
                                          <a:schemeClr val="tx1"/>
                                        </a:solidFill>
                                        <a:latin typeface="Times" pitchFamily="2" charset="0"/>
                                        <a:ea typeface="Cambria Math" panose="02040503050406030204" pitchFamily="18" charset="0"/>
                                      </a:rPr>
                                      <m:t>T</m:t>
                                    </m:r>
                                  </m:e>
                                  <m:sub>
                                    <m:r>
                                      <a:rPr lang="en-US" altLang="zh-TW" sz="1800" b="0" i="1" smtClean="0">
                                        <a:solidFill>
                                          <a:schemeClr val="tx1"/>
                                        </a:solidFill>
                                        <a:latin typeface="Cambria Math" panose="02040503050406030204" pitchFamily="18" charset="0"/>
                                        <a:ea typeface="Cambria Math" panose="02040503050406030204" pitchFamily="18" charset="0"/>
                                      </a:rPr>
                                      <m:t>3</m:t>
                                    </m:r>
                                  </m:sub>
                                </m:sSub>
                              </m:oMath>
                            </m:oMathPara>
                          </a14:m>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US" altLang="zh-TW" dirty="0">
                              <a:solidFill>
                                <a:schemeClr val="tx1"/>
                              </a:solidFill>
                            </a:rPr>
                            <a:t>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chemeClr val="tx1"/>
                              </a:solidFill>
                            </a:rPr>
                            <a:t>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chemeClr val="tx1"/>
                              </a:solidFill>
                            </a:rPr>
                            <a:t>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chemeClr val="tx1"/>
                              </a:solidFill>
                            </a:rPr>
                            <a:t>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chemeClr val="tx1"/>
                              </a:solidFill>
                            </a:rPr>
                            <a:t>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chemeClr val="tx1"/>
                              </a:solidFill>
                            </a:rPr>
                            <a:t>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328379289"/>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 altLang="zh-TW" sz="1800" i="1" smtClean="0">
                                        <a:solidFill>
                                          <a:schemeClr val="tx1"/>
                                        </a:solidFill>
                                        <a:latin typeface="Cambria Math" panose="02040503050406030204" pitchFamily="18" charset="0"/>
                                        <a:ea typeface="Cambria Math" panose="02040503050406030204" pitchFamily="18" charset="0"/>
                                      </a:rPr>
                                    </m:ctrlPr>
                                  </m:sSubPr>
                                  <m:e>
                                    <m:r>
                                      <m:rPr>
                                        <m:nor/>
                                      </m:rPr>
                                      <a:rPr lang="en-US" altLang="zh-TW" sz="1800" b="1" i="0" smtClean="0">
                                        <a:solidFill>
                                          <a:schemeClr val="tx1"/>
                                        </a:solidFill>
                                        <a:latin typeface="Cambria Math" panose="02040503050406030204" pitchFamily="18" charset="0"/>
                                        <a:ea typeface="Cambria Math" panose="02040503050406030204" pitchFamily="18" charset="0"/>
                                      </a:rPr>
                                      <m:t>c</m:t>
                                    </m:r>
                                  </m:e>
                                  <m:sub>
                                    <m:r>
                                      <a:rPr lang="en-US" altLang="zh-TW" sz="1800" b="0" i="1" smtClean="0">
                                        <a:solidFill>
                                          <a:schemeClr val="tx1"/>
                                        </a:solidFill>
                                        <a:latin typeface="Cambria Math" panose="02040503050406030204" pitchFamily="18" charset="0"/>
                                        <a:ea typeface="Cambria Math" panose="02040503050406030204" pitchFamily="18" charset="0"/>
                                      </a:rPr>
                                      <m:t>3</m:t>
                                    </m:r>
                                  </m:sub>
                                </m:sSub>
                              </m:oMath>
                            </m:oMathPara>
                          </a14:m>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solidFill>
                                <a:schemeClr val="tx1"/>
                              </a:solidFill>
                            </a:rPr>
                            <a:t>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solidFill>
                                <a:schemeClr val="tx1"/>
                              </a:solidFill>
                            </a:rPr>
                            <a:t>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solidFill>
                                <a:schemeClr val="tx1"/>
                              </a:solidFill>
                            </a:rPr>
                            <a:t>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solidFill>
                                <a:schemeClr val="tx1"/>
                              </a:solidFill>
                            </a:rPr>
                            <a:t>0</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solidFill>
                                <a:schemeClr val="tx1"/>
                              </a:solidFill>
                            </a:rPr>
                            <a:t>0</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solidFill>
                                <a:schemeClr val="tx1"/>
                              </a:solidFill>
                            </a:rPr>
                            <a:t>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solidFill>
                                <a:schemeClr val="tx1"/>
                              </a:solidFill>
                            </a:rPr>
                            <a:t>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solidFill>
                                <a:srgbClr val="FF0000"/>
                              </a:solidFill>
                            </a:rPr>
                            <a:t>0</a:t>
                          </a:r>
                          <a:endParaRPr lang="zh-TW"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1338051271"/>
                      </a:ext>
                    </a:extLst>
                  </a:tr>
                </a:tbl>
              </a:graphicData>
            </a:graphic>
          </p:graphicFrame>
        </mc:Choice>
        <mc:Fallback xmlns="">
          <p:graphicFrame>
            <p:nvGraphicFramePr>
              <p:cNvPr id="8" name="表格 7">
                <a:extLst>
                  <a:ext uri="{FF2B5EF4-FFF2-40B4-BE49-F238E27FC236}">
                    <a16:creationId xmlns:a16="http://schemas.microsoft.com/office/drawing/2014/main" id="{AAF7F76F-A522-9F41-8B56-4461B9F7E68D}"/>
                  </a:ext>
                </a:extLst>
              </p:cNvPr>
              <p:cNvGraphicFramePr>
                <a:graphicFrameLocks noGrp="1"/>
              </p:cNvGraphicFramePr>
              <p:nvPr>
                <p:extLst>
                  <p:ext uri="{D42A27DB-BD31-4B8C-83A1-F6EECF244321}">
                    <p14:modId xmlns:p14="http://schemas.microsoft.com/office/powerpoint/2010/main" val="916063537"/>
                  </p:ext>
                </p:extLst>
              </p:nvPr>
            </p:nvGraphicFramePr>
            <p:xfrm>
              <a:off x="505130" y="3987316"/>
              <a:ext cx="8133737" cy="741680"/>
            </p:xfrm>
            <a:graphic>
              <a:graphicData uri="http://schemas.openxmlformats.org/drawingml/2006/table">
                <a:tbl>
                  <a:tblPr firstRow="1" bandRow="1">
                    <a:tableStyleId>{00A15C55-8517-42AA-B614-E9B94910E393}</a:tableStyleId>
                  </a:tblPr>
                  <a:tblGrid>
                    <a:gridCol w="1423225">
                      <a:extLst>
                        <a:ext uri="{9D8B030D-6E8A-4147-A177-3AD203B41FA5}">
                          <a16:colId xmlns:a16="http://schemas.microsoft.com/office/drawing/2014/main" val="3489939625"/>
                        </a:ext>
                      </a:extLst>
                    </a:gridCol>
                    <a:gridCol w="838814">
                      <a:extLst>
                        <a:ext uri="{9D8B030D-6E8A-4147-A177-3AD203B41FA5}">
                          <a16:colId xmlns:a16="http://schemas.microsoft.com/office/drawing/2014/main" val="3388510853"/>
                        </a:ext>
                      </a:extLst>
                    </a:gridCol>
                    <a:gridCol w="838814">
                      <a:extLst>
                        <a:ext uri="{9D8B030D-6E8A-4147-A177-3AD203B41FA5}">
                          <a16:colId xmlns:a16="http://schemas.microsoft.com/office/drawing/2014/main" val="1618353145"/>
                        </a:ext>
                      </a:extLst>
                    </a:gridCol>
                    <a:gridCol w="838814">
                      <a:extLst>
                        <a:ext uri="{9D8B030D-6E8A-4147-A177-3AD203B41FA5}">
                          <a16:colId xmlns:a16="http://schemas.microsoft.com/office/drawing/2014/main" val="3563296725"/>
                        </a:ext>
                      </a:extLst>
                    </a:gridCol>
                    <a:gridCol w="838814">
                      <a:extLst>
                        <a:ext uri="{9D8B030D-6E8A-4147-A177-3AD203B41FA5}">
                          <a16:colId xmlns:a16="http://schemas.microsoft.com/office/drawing/2014/main" val="3418877803"/>
                        </a:ext>
                      </a:extLst>
                    </a:gridCol>
                    <a:gridCol w="838814">
                      <a:extLst>
                        <a:ext uri="{9D8B030D-6E8A-4147-A177-3AD203B41FA5}">
                          <a16:colId xmlns:a16="http://schemas.microsoft.com/office/drawing/2014/main" val="2324141196"/>
                        </a:ext>
                      </a:extLst>
                    </a:gridCol>
                    <a:gridCol w="838814">
                      <a:extLst>
                        <a:ext uri="{9D8B030D-6E8A-4147-A177-3AD203B41FA5}">
                          <a16:colId xmlns:a16="http://schemas.microsoft.com/office/drawing/2014/main" val="1449833530"/>
                        </a:ext>
                      </a:extLst>
                    </a:gridCol>
                    <a:gridCol w="838814">
                      <a:extLst>
                        <a:ext uri="{9D8B030D-6E8A-4147-A177-3AD203B41FA5}">
                          <a16:colId xmlns:a16="http://schemas.microsoft.com/office/drawing/2014/main" val="3654412853"/>
                        </a:ext>
                      </a:extLst>
                    </a:gridCol>
                    <a:gridCol w="838814">
                      <a:extLst>
                        <a:ext uri="{9D8B030D-6E8A-4147-A177-3AD203B41FA5}">
                          <a16:colId xmlns:a16="http://schemas.microsoft.com/office/drawing/2014/main" val="2694169632"/>
                        </a:ext>
                      </a:extLst>
                    </a:gridCol>
                  </a:tblGrid>
                  <a:tr h="370840">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893" t="-3333" r="-473214" b="-123333"/>
                          </a:stretch>
                        </a:blipFill>
                      </a:tcPr>
                    </a:tc>
                    <a:tc>
                      <a:txBody>
                        <a:bodyPr/>
                        <a:lstStyle/>
                        <a:p>
                          <a:pPr algn="ctr"/>
                          <a:r>
                            <a:rPr lang="en-US" altLang="zh-TW" dirty="0">
                              <a:solidFill>
                                <a:schemeClr val="tx1"/>
                              </a:solidFill>
                            </a:rPr>
                            <a:t>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chemeClr val="tx1"/>
                              </a:solidFill>
                            </a:rPr>
                            <a:t>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chemeClr val="tx1"/>
                              </a:solidFill>
                            </a:rPr>
                            <a:t>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chemeClr val="tx1"/>
                              </a:solidFill>
                            </a:rPr>
                            <a:t>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chemeClr val="tx1"/>
                              </a:solidFill>
                            </a:rPr>
                            <a:t>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chemeClr val="tx1"/>
                              </a:solidFill>
                            </a:rPr>
                            <a:t>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328379289"/>
                      </a:ext>
                    </a:extLst>
                  </a:tr>
                  <a:tr h="370840">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5"/>
                          <a:stretch>
                            <a:fillRect l="-893" t="-103333" r="-473214" b="-23333"/>
                          </a:stretch>
                        </a:blipFill>
                      </a:tcPr>
                    </a:tc>
                    <a:tc>
                      <a:txBody>
                        <a:bodyPr/>
                        <a:lstStyle/>
                        <a:p>
                          <a:pPr algn="ctr"/>
                          <a:r>
                            <a:rPr lang="en-US" altLang="zh-TW" dirty="0">
                              <a:solidFill>
                                <a:schemeClr val="tx1"/>
                              </a:solidFill>
                            </a:rPr>
                            <a:t>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solidFill>
                                <a:schemeClr val="tx1"/>
                              </a:solidFill>
                            </a:rPr>
                            <a:t>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solidFill>
                                <a:schemeClr val="tx1"/>
                              </a:solidFill>
                            </a:rPr>
                            <a:t>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solidFill>
                                <a:schemeClr val="tx1"/>
                              </a:solidFill>
                            </a:rPr>
                            <a:t>0</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solidFill>
                                <a:schemeClr val="tx1"/>
                              </a:solidFill>
                            </a:rPr>
                            <a:t>0</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solidFill>
                                <a:schemeClr val="tx1"/>
                              </a:solidFill>
                            </a:rPr>
                            <a:t>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solidFill>
                                <a:schemeClr val="tx1"/>
                              </a:solidFill>
                            </a:rPr>
                            <a:t>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solidFill>
                                <a:srgbClr val="FF0000"/>
                              </a:solidFill>
                            </a:rPr>
                            <a:t>0</a:t>
                          </a:r>
                          <a:endParaRPr lang="zh-TW" alt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1338051271"/>
                      </a:ext>
                    </a:extLst>
                  </a:tr>
                </a:tbl>
              </a:graphicData>
            </a:graphic>
          </p:graphicFrame>
        </mc:Fallback>
      </mc:AlternateContent>
      <p:graphicFrame>
        <p:nvGraphicFramePr>
          <p:cNvPr id="9" name="表格 8">
            <a:extLst>
              <a:ext uri="{FF2B5EF4-FFF2-40B4-BE49-F238E27FC236}">
                <a16:creationId xmlns:a16="http://schemas.microsoft.com/office/drawing/2014/main" id="{8D0AD62A-5C0C-6548-99F5-C6727B62DF1D}"/>
              </a:ext>
            </a:extLst>
          </p:cNvPr>
          <p:cNvGraphicFramePr>
            <a:graphicFrameLocks noGrp="1"/>
          </p:cNvGraphicFramePr>
          <p:nvPr>
            <p:extLst>
              <p:ext uri="{D42A27DB-BD31-4B8C-83A1-F6EECF244321}">
                <p14:modId xmlns:p14="http://schemas.microsoft.com/office/powerpoint/2010/main" val="91590526"/>
              </p:ext>
            </p:extLst>
          </p:nvPr>
        </p:nvGraphicFramePr>
        <p:xfrm>
          <a:off x="505129" y="4728996"/>
          <a:ext cx="8133737" cy="579120"/>
        </p:xfrm>
        <a:graphic>
          <a:graphicData uri="http://schemas.openxmlformats.org/drawingml/2006/table">
            <a:tbl>
              <a:tblPr firstRow="1" bandRow="1">
                <a:tableStyleId>{00A15C55-8517-42AA-B614-E9B94910E393}</a:tableStyleId>
              </a:tblPr>
              <a:tblGrid>
                <a:gridCol w="1423225">
                  <a:extLst>
                    <a:ext uri="{9D8B030D-6E8A-4147-A177-3AD203B41FA5}">
                      <a16:colId xmlns:a16="http://schemas.microsoft.com/office/drawing/2014/main" val="3489939625"/>
                    </a:ext>
                  </a:extLst>
                </a:gridCol>
                <a:gridCol w="838814">
                  <a:extLst>
                    <a:ext uri="{9D8B030D-6E8A-4147-A177-3AD203B41FA5}">
                      <a16:colId xmlns:a16="http://schemas.microsoft.com/office/drawing/2014/main" val="3388510853"/>
                    </a:ext>
                  </a:extLst>
                </a:gridCol>
                <a:gridCol w="838814">
                  <a:extLst>
                    <a:ext uri="{9D8B030D-6E8A-4147-A177-3AD203B41FA5}">
                      <a16:colId xmlns:a16="http://schemas.microsoft.com/office/drawing/2014/main" val="1618353145"/>
                    </a:ext>
                  </a:extLst>
                </a:gridCol>
                <a:gridCol w="838814">
                  <a:extLst>
                    <a:ext uri="{9D8B030D-6E8A-4147-A177-3AD203B41FA5}">
                      <a16:colId xmlns:a16="http://schemas.microsoft.com/office/drawing/2014/main" val="3563296725"/>
                    </a:ext>
                  </a:extLst>
                </a:gridCol>
                <a:gridCol w="838814">
                  <a:extLst>
                    <a:ext uri="{9D8B030D-6E8A-4147-A177-3AD203B41FA5}">
                      <a16:colId xmlns:a16="http://schemas.microsoft.com/office/drawing/2014/main" val="3418877803"/>
                    </a:ext>
                  </a:extLst>
                </a:gridCol>
                <a:gridCol w="838814">
                  <a:extLst>
                    <a:ext uri="{9D8B030D-6E8A-4147-A177-3AD203B41FA5}">
                      <a16:colId xmlns:a16="http://schemas.microsoft.com/office/drawing/2014/main" val="2324141196"/>
                    </a:ext>
                  </a:extLst>
                </a:gridCol>
                <a:gridCol w="838814">
                  <a:extLst>
                    <a:ext uri="{9D8B030D-6E8A-4147-A177-3AD203B41FA5}">
                      <a16:colId xmlns:a16="http://schemas.microsoft.com/office/drawing/2014/main" val="1449833530"/>
                    </a:ext>
                  </a:extLst>
                </a:gridCol>
                <a:gridCol w="838814">
                  <a:extLst>
                    <a:ext uri="{9D8B030D-6E8A-4147-A177-3AD203B41FA5}">
                      <a16:colId xmlns:a16="http://schemas.microsoft.com/office/drawing/2014/main" val="3654412853"/>
                    </a:ext>
                  </a:extLst>
                </a:gridCol>
                <a:gridCol w="838814">
                  <a:extLst>
                    <a:ext uri="{9D8B030D-6E8A-4147-A177-3AD203B41FA5}">
                      <a16:colId xmlns:a16="http://schemas.microsoft.com/office/drawing/2014/main" val="269416963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1" dirty="0">
                          <a:solidFill>
                            <a:schemeClr val="tx1"/>
                          </a:solidFill>
                        </a:rPr>
                        <a:t>Master classifier A</a:t>
                      </a:r>
                      <a:endParaRPr lang="zh-TW"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solidFill>
                            <a:schemeClr val="tx1"/>
                          </a:solidFill>
                        </a:rPr>
                        <a:t>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64A2"/>
                    </a:solidFill>
                  </a:tcPr>
                </a:tc>
                <a:tc>
                  <a:txBody>
                    <a:bodyPr/>
                    <a:lstStyle/>
                    <a:p>
                      <a:pPr algn="ctr"/>
                      <a:r>
                        <a:rPr lang="en-US" altLang="zh-TW" dirty="0">
                          <a:solidFill>
                            <a:schemeClr val="tx1"/>
                          </a:solidFill>
                        </a:rPr>
                        <a:t>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64A2"/>
                    </a:solidFill>
                  </a:tcPr>
                </a:tc>
                <a:tc>
                  <a:txBody>
                    <a:bodyPr/>
                    <a:lstStyle/>
                    <a:p>
                      <a:pPr algn="ctr"/>
                      <a:r>
                        <a:rPr lang="en-US" altLang="zh-TW" dirty="0">
                          <a:solidFill>
                            <a:schemeClr val="tx1"/>
                          </a:solidFill>
                        </a:rPr>
                        <a:t>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64A2"/>
                    </a:solidFill>
                  </a:tcPr>
                </a:tc>
                <a:tc>
                  <a:txBody>
                    <a:bodyPr/>
                    <a:lstStyle/>
                    <a:p>
                      <a:pPr algn="ctr"/>
                      <a:r>
                        <a:rPr lang="en-US" altLang="zh-TW" dirty="0">
                          <a:solidFill>
                            <a:schemeClr val="tx1"/>
                          </a:solidFill>
                        </a:rPr>
                        <a:t>0</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64A2"/>
                    </a:solidFill>
                  </a:tcPr>
                </a:tc>
                <a:tc>
                  <a:txBody>
                    <a:bodyPr/>
                    <a:lstStyle/>
                    <a:p>
                      <a:pPr algn="ctr"/>
                      <a:r>
                        <a:rPr lang="en-US" altLang="zh-TW" dirty="0">
                          <a:solidFill>
                            <a:schemeClr val="tx1"/>
                          </a:solidFill>
                        </a:rPr>
                        <a:t>0</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64A2"/>
                    </a:solidFill>
                  </a:tcPr>
                </a:tc>
                <a:tc>
                  <a:txBody>
                    <a:bodyPr/>
                    <a:lstStyle/>
                    <a:p>
                      <a:pPr algn="ctr"/>
                      <a:r>
                        <a:rPr lang="en-US" altLang="zh-TW" dirty="0">
                          <a:solidFill>
                            <a:schemeClr val="tx1"/>
                          </a:solidFill>
                        </a:rPr>
                        <a:t>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64A2"/>
                    </a:solidFill>
                  </a:tcPr>
                </a:tc>
                <a:tc>
                  <a:txBody>
                    <a:bodyPr/>
                    <a:lstStyle/>
                    <a:p>
                      <a:pPr algn="ctr"/>
                      <a:r>
                        <a:rPr lang="en-US" altLang="zh-TW" dirty="0">
                          <a:solidFill>
                            <a:schemeClr val="tx1"/>
                          </a:solidFill>
                        </a:rPr>
                        <a:t>1</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64A2"/>
                    </a:solidFill>
                  </a:tcPr>
                </a:tc>
                <a:tc>
                  <a:txBody>
                    <a:bodyPr/>
                    <a:lstStyle/>
                    <a:p>
                      <a:pPr algn="ctr"/>
                      <a:r>
                        <a:rPr lang="en-US" altLang="zh-TW" dirty="0">
                          <a:solidFill>
                            <a:schemeClr val="tx1"/>
                          </a:solidFill>
                        </a:rPr>
                        <a:t>0</a:t>
                      </a:r>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64A2"/>
                    </a:solidFill>
                  </a:tcPr>
                </a:tc>
                <a:extLst>
                  <a:ext uri="{0D108BD9-81ED-4DB2-BD59-A6C34878D82A}">
                    <a16:rowId xmlns:a16="http://schemas.microsoft.com/office/drawing/2014/main" val="1328379289"/>
                  </a:ext>
                </a:extLst>
              </a:tr>
            </a:tbl>
          </a:graphicData>
        </a:graphic>
      </p:graphicFrame>
      <mc:AlternateContent xmlns:mc="http://schemas.openxmlformats.org/markup-compatibility/2006" xmlns:a14="http://schemas.microsoft.com/office/drawing/2010/main">
        <mc:Choice Requires="a14">
          <p:graphicFrame>
            <p:nvGraphicFramePr>
              <p:cNvPr id="10" name="表格 9">
                <a:extLst>
                  <a:ext uri="{FF2B5EF4-FFF2-40B4-BE49-F238E27FC236}">
                    <a16:creationId xmlns:a16="http://schemas.microsoft.com/office/drawing/2014/main" id="{004F7FBD-589C-814A-A137-2DA37B21E71A}"/>
                  </a:ext>
                </a:extLst>
              </p:cNvPr>
              <p:cNvGraphicFramePr>
                <a:graphicFrameLocks noGrp="1"/>
              </p:cNvGraphicFramePr>
              <p:nvPr>
                <p:extLst>
                  <p:ext uri="{D42A27DB-BD31-4B8C-83A1-F6EECF244321}">
                    <p14:modId xmlns:p14="http://schemas.microsoft.com/office/powerpoint/2010/main" val="4155588797"/>
                  </p:ext>
                </p:extLst>
              </p:nvPr>
            </p:nvGraphicFramePr>
            <p:xfrm>
              <a:off x="505129" y="1718716"/>
              <a:ext cx="8133737" cy="741680"/>
            </p:xfrm>
            <a:graphic>
              <a:graphicData uri="http://schemas.openxmlformats.org/drawingml/2006/table">
                <a:tbl>
                  <a:tblPr firstRow="1" bandRow="1">
                    <a:tableStyleId>{1E171933-4619-4E11-9A3F-F7608DF75F80}</a:tableStyleId>
                  </a:tblPr>
                  <a:tblGrid>
                    <a:gridCol w="1423225">
                      <a:extLst>
                        <a:ext uri="{9D8B030D-6E8A-4147-A177-3AD203B41FA5}">
                          <a16:colId xmlns:a16="http://schemas.microsoft.com/office/drawing/2014/main" val="3489939625"/>
                        </a:ext>
                      </a:extLst>
                    </a:gridCol>
                    <a:gridCol w="838814">
                      <a:extLst>
                        <a:ext uri="{9D8B030D-6E8A-4147-A177-3AD203B41FA5}">
                          <a16:colId xmlns:a16="http://schemas.microsoft.com/office/drawing/2014/main" val="3388510853"/>
                        </a:ext>
                      </a:extLst>
                    </a:gridCol>
                    <a:gridCol w="838814">
                      <a:extLst>
                        <a:ext uri="{9D8B030D-6E8A-4147-A177-3AD203B41FA5}">
                          <a16:colId xmlns:a16="http://schemas.microsoft.com/office/drawing/2014/main" val="1618353145"/>
                        </a:ext>
                      </a:extLst>
                    </a:gridCol>
                    <a:gridCol w="838814">
                      <a:extLst>
                        <a:ext uri="{9D8B030D-6E8A-4147-A177-3AD203B41FA5}">
                          <a16:colId xmlns:a16="http://schemas.microsoft.com/office/drawing/2014/main" val="3563296725"/>
                        </a:ext>
                      </a:extLst>
                    </a:gridCol>
                    <a:gridCol w="838814">
                      <a:extLst>
                        <a:ext uri="{9D8B030D-6E8A-4147-A177-3AD203B41FA5}">
                          <a16:colId xmlns:a16="http://schemas.microsoft.com/office/drawing/2014/main" val="3418877803"/>
                        </a:ext>
                      </a:extLst>
                    </a:gridCol>
                    <a:gridCol w="838814">
                      <a:extLst>
                        <a:ext uri="{9D8B030D-6E8A-4147-A177-3AD203B41FA5}">
                          <a16:colId xmlns:a16="http://schemas.microsoft.com/office/drawing/2014/main" val="2324141196"/>
                        </a:ext>
                      </a:extLst>
                    </a:gridCol>
                    <a:gridCol w="838814">
                      <a:extLst>
                        <a:ext uri="{9D8B030D-6E8A-4147-A177-3AD203B41FA5}">
                          <a16:colId xmlns:a16="http://schemas.microsoft.com/office/drawing/2014/main" val="1449833530"/>
                        </a:ext>
                      </a:extLst>
                    </a:gridCol>
                    <a:gridCol w="838814">
                      <a:extLst>
                        <a:ext uri="{9D8B030D-6E8A-4147-A177-3AD203B41FA5}">
                          <a16:colId xmlns:a16="http://schemas.microsoft.com/office/drawing/2014/main" val="3654412853"/>
                        </a:ext>
                      </a:extLst>
                    </a:gridCol>
                    <a:gridCol w="838814">
                      <a:extLst>
                        <a:ext uri="{9D8B030D-6E8A-4147-A177-3AD203B41FA5}">
                          <a16:colId xmlns:a16="http://schemas.microsoft.com/office/drawing/2014/main" val="269416963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TW" sz="1800" smtClean="0">
                                    <a:solidFill>
                                      <a:schemeClr val="tx1"/>
                                    </a:solidFill>
                                  </a:rPr>
                                  <m:t>T</m:t>
                                </m:r>
                              </m:oMath>
                            </m:oMathPara>
                          </a14:m>
                          <a:endParaRPr lang="en-US" altLang="zh-TW" sz="1800" b="0" i="0" u="none" strike="noStrike" dirty="0">
                            <a:solidFill>
                              <a:schemeClr val="tx1"/>
                            </a:solidFill>
                            <a:effectLst/>
                            <a:latin typeface="Times" pitchFamily="2" charset="0"/>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 altLang="zh-TW" sz="1800" i="1" smtClean="0">
                                        <a:solidFill>
                                          <a:schemeClr val="tx1"/>
                                        </a:solidFill>
                                        <a:latin typeface="Cambria Math" panose="02040503050406030204" pitchFamily="18" charset="0"/>
                                      </a:rPr>
                                    </m:ctrlPr>
                                  </m:sSubPr>
                                  <m:e>
                                    <m:r>
                                      <m:rPr>
                                        <m:nor/>
                                      </m:rPr>
                                      <a:rPr lang="en-US" altLang="zh-TW" sz="1800" smtClean="0">
                                        <a:solidFill>
                                          <a:schemeClr val="tx1"/>
                                        </a:solidFill>
                                      </a:rPr>
                                      <m:t>x</m:t>
                                    </m:r>
                                  </m:e>
                                  <m:sub>
                                    <m:r>
                                      <a:rPr lang="en-US" altLang="zh-TW" dirty="0" smtClean="0">
                                        <a:solidFill>
                                          <a:schemeClr val="tx1"/>
                                        </a:solidFill>
                                        <a:latin typeface="Cambria Math" panose="02040503050406030204" pitchFamily="18" charset="0"/>
                                      </a:rPr>
                                      <m:t>1</m:t>
                                    </m:r>
                                  </m:sub>
                                </m:sSub>
                              </m:oMath>
                            </m:oMathPara>
                          </a14:m>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 altLang="zh-TW" sz="1800" i="1" smtClean="0">
                                        <a:solidFill>
                                          <a:schemeClr val="tx1"/>
                                        </a:solidFill>
                                        <a:latin typeface="Cambria Math" panose="02040503050406030204" pitchFamily="18" charset="0"/>
                                      </a:rPr>
                                    </m:ctrlPr>
                                  </m:sSubPr>
                                  <m:e>
                                    <m:r>
                                      <m:rPr>
                                        <m:nor/>
                                      </m:rPr>
                                      <a:rPr lang="en-US" altLang="zh-TW" sz="1800" smtClean="0">
                                        <a:solidFill>
                                          <a:schemeClr val="tx1"/>
                                        </a:solidFill>
                                      </a:rPr>
                                      <m:t>x</m:t>
                                    </m:r>
                                  </m:e>
                                  <m:sub>
                                    <m:r>
                                      <a:rPr lang="en-US" altLang="zh-TW" sz="1800" smtClean="0">
                                        <a:solidFill>
                                          <a:schemeClr val="tx1"/>
                                        </a:solidFill>
                                        <a:latin typeface="Cambria Math" panose="02040503050406030204" pitchFamily="18" charset="0"/>
                                      </a:rPr>
                                      <m:t>2</m:t>
                                    </m:r>
                                  </m:sub>
                                </m:sSub>
                              </m:oMath>
                            </m:oMathPara>
                          </a14:m>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 altLang="zh-TW" sz="1800" i="1" smtClean="0">
                                        <a:solidFill>
                                          <a:schemeClr val="tx1"/>
                                        </a:solidFill>
                                        <a:latin typeface="Cambria Math" panose="02040503050406030204" pitchFamily="18" charset="0"/>
                                      </a:rPr>
                                    </m:ctrlPr>
                                  </m:sSubPr>
                                  <m:e>
                                    <m:r>
                                      <m:rPr>
                                        <m:nor/>
                                      </m:rPr>
                                      <a:rPr lang="en-US" altLang="zh-TW" sz="1800" smtClean="0">
                                        <a:solidFill>
                                          <a:schemeClr val="tx1"/>
                                        </a:solidFill>
                                      </a:rPr>
                                      <m:t>x</m:t>
                                    </m:r>
                                  </m:e>
                                  <m:sub>
                                    <m:r>
                                      <a:rPr lang="en-US" altLang="zh-TW" sz="1800" smtClean="0">
                                        <a:solidFill>
                                          <a:schemeClr val="tx1"/>
                                        </a:solidFill>
                                        <a:latin typeface="Cambria Math" panose="02040503050406030204" pitchFamily="18" charset="0"/>
                                      </a:rPr>
                                      <m:t>3</m:t>
                                    </m:r>
                                  </m:sub>
                                </m:sSub>
                              </m:oMath>
                            </m:oMathPara>
                          </a14:m>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 altLang="zh-TW" sz="1800" i="1" smtClean="0">
                                        <a:solidFill>
                                          <a:schemeClr val="tx1"/>
                                        </a:solidFill>
                                        <a:latin typeface="Cambria Math" panose="02040503050406030204" pitchFamily="18" charset="0"/>
                                      </a:rPr>
                                    </m:ctrlPr>
                                  </m:sSubPr>
                                  <m:e>
                                    <m:r>
                                      <m:rPr>
                                        <m:nor/>
                                      </m:rPr>
                                      <a:rPr lang="en-US" altLang="zh-TW" sz="1800" smtClean="0">
                                        <a:solidFill>
                                          <a:schemeClr val="tx1"/>
                                        </a:solidFill>
                                      </a:rPr>
                                      <m:t>x</m:t>
                                    </m:r>
                                  </m:e>
                                  <m:sub>
                                    <m:r>
                                      <a:rPr lang="en-US" altLang="zh-TW" sz="1800" smtClean="0">
                                        <a:solidFill>
                                          <a:schemeClr val="tx1"/>
                                        </a:solidFill>
                                        <a:latin typeface="Cambria Math" panose="02040503050406030204" pitchFamily="18" charset="0"/>
                                      </a:rPr>
                                      <m:t>4</m:t>
                                    </m:r>
                                  </m:sub>
                                </m:sSub>
                              </m:oMath>
                            </m:oMathPara>
                          </a14:m>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 altLang="zh-TW" sz="1800" i="1" smtClean="0">
                                        <a:solidFill>
                                          <a:schemeClr val="tx1"/>
                                        </a:solidFill>
                                        <a:latin typeface="Cambria Math" panose="02040503050406030204" pitchFamily="18" charset="0"/>
                                      </a:rPr>
                                    </m:ctrlPr>
                                  </m:sSubPr>
                                  <m:e>
                                    <m:r>
                                      <m:rPr>
                                        <m:nor/>
                                      </m:rPr>
                                      <a:rPr lang="en-US" altLang="zh-TW" sz="1800" smtClean="0">
                                        <a:solidFill>
                                          <a:schemeClr val="tx1"/>
                                        </a:solidFill>
                                      </a:rPr>
                                      <m:t>x</m:t>
                                    </m:r>
                                  </m:e>
                                  <m:sub>
                                    <m:r>
                                      <a:rPr lang="en-US" altLang="zh-TW" sz="1800" smtClean="0">
                                        <a:solidFill>
                                          <a:schemeClr val="tx1"/>
                                        </a:solidFill>
                                        <a:latin typeface="Cambria Math" panose="02040503050406030204" pitchFamily="18" charset="0"/>
                                      </a:rPr>
                                      <m:t>5</m:t>
                                    </m:r>
                                  </m:sub>
                                </m:sSub>
                              </m:oMath>
                            </m:oMathPara>
                          </a14:m>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 altLang="zh-TW" sz="1800" i="1" smtClean="0">
                                        <a:solidFill>
                                          <a:schemeClr val="tx1"/>
                                        </a:solidFill>
                                        <a:latin typeface="Cambria Math" panose="02040503050406030204" pitchFamily="18" charset="0"/>
                                      </a:rPr>
                                    </m:ctrlPr>
                                  </m:sSubPr>
                                  <m:e>
                                    <m:r>
                                      <m:rPr>
                                        <m:nor/>
                                      </m:rPr>
                                      <a:rPr lang="en-US" altLang="zh-TW" sz="1800" smtClean="0">
                                        <a:solidFill>
                                          <a:schemeClr val="tx1"/>
                                        </a:solidFill>
                                      </a:rPr>
                                      <m:t>x</m:t>
                                    </m:r>
                                  </m:e>
                                  <m:sub>
                                    <m:r>
                                      <a:rPr lang="en-US" altLang="zh-TW" sz="1800" smtClean="0">
                                        <a:solidFill>
                                          <a:schemeClr val="tx1"/>
                                        </a:solidFill>
                                        <a:latin typeface="Cambria Math" panose="02040503050406030204" pitchFamily="18" charset="0"/>
                                      </a:rPr>
                                      <m:t>6</m:t>
                                    </m:r>
                                  </m:sub>
                                </m:sSub>
                              </m:oMath>
                            </m:oMathPara>
                          </a14:m>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 altLang="zh-TW" sz="1800" i="1" smtClean="0">
                                        <a:solidFill>
                                          <a:schemeClr val="tx1"/>
                                        </a:solidFill>
                                        <a:latin typeface="Cambria Math" panose="02040503050406030204" pitchFamily="18" charset="0"/>
                                      </a:rPr>
                                    </m:ctrlPr>
                                  </m:sSubPr>
                                  <m:e>
                                    <m:r>
                                      <m:rPr>
                                        <m:nor/>
                                      </m:rPr>
                                      <a:rPr lang="en-US" altLang="zh-TW" sz="1800" smtClean="0">
                                        <a:solidFill>
                                          <a:schemeClr val="tx1"/>
                                        </a:solidFill>
                                      </a:rPr>
                                      <m:t>x</m:t>
                                    </m:r>
                                  </m:e>
                                  <m:sub>
                                    <m:r>
                                      <a:rPr lang="en-US" altLang="zh-TW" sz="1800" smtClean="0">
                                        <a:solidFill>
                                          <a:schemeClr val="tx1"/>
                                        </a:solidFill>
                                        <a:latin typeface="Cambria Math" panose="02040503050406030204" pitchFamily="18" charset="0"/>
                                      </a:rPr>
                                      <m:t>7</m:t>
                                    </m:r>
                                  </m:sub>
                                </m:sSub>
                              </m:oMath>
                            </m:oMathPara>
                          </a14:m>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 altLang="zh-TW" sz="1800" i="1" smtClean="0">
                                        <a:solidFill>
                                          <a:schemeClr val="tx1"/>
                                        </a:solidFill>
                                        <a:latin typeface="Cambria Math" panose="02040503050406030204" pitchFamily="18" charset="0"/>
                                      </a:rPr>
                                    </m:ctrlPr>
                                  </m:sSubPr>
                                  <m:e>
                                    <m:r>
                                      <m:rPr>
                                        <m:nor/>
                                      </m:rPr>
                                      <a:rPr lang="en-US" altLang="zh-TW" sz="1800" smtClean="0">
                                        <a:solidFill>
                                          <a:schemeClr val="tx1"/>
                                        </a:solidFill>
                                      </a:rPr>
                                      <m:t>x</m:t>
                                    </m:r>
                                  </m:e>
                                  <m:sub>
                                    <m:r>
                                      <a:rPr lang="en-US" altLang="zh-TW" sz="1800" smtClean="0">
                                        <a:solidFill>
                                          <a:schemeClr val="tx1"/>
                                        </a:solidFill>
                                        <a:latin typeface="Cambria Math" panose="02040503050406030204" pitchFamily="18" charset="0"/>
                                      </a:rPr>
                                      <m:t>8</m:t>
                                    </m:r>
                                  </m:sub>
                                </m:sSub>
                              </m:oMath>
                            </m:oMathPara>
                          </a14:m>
                          <a:endParaRPr lang="zh-TW"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28379289"/>
                      </a:ext>
                    </a:extLst>
                  </a:tr>
                  <a:tr h="370840">
                    <a:tc>
                      <a:txBody>
                        <a:bodyPr/>
                        <a:lstStyle/>
                        <a:p>
                          <a:pPr algn="ctr"/>
                          <a:r>
                            <a:rPr lang="en-US" altLang="zh-TW" b="1" dirty="0">
                              <a:solidFill>
                                <a:schemeClr val="tx1"/>
                              </a:solidFill>
                            </a:rPr>
                            <a:t>Truth</a:t>
                          </a:r>
                          <a:endParaRPr lang="zh-TW"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64A2"/>
                        </a:solidFill>
                      </a:tcPr>
                    </a:tc>
                    <a:tc>
                      <a:txBody>
                        <a:bodyPr/>
                        <a:lstStyle/>
                        <a:p>
                          <a:pPr algn="ctr"/>
                          <a:r>
                            <a:rPr lang="en-US" altLang="zh-TW" b="1" dirty="0">
                              <a:solidFill>
                                <a:schemeClr val="tx1"/>
                              </a:solidFill>
                            </a:rPr>
                            <a:t>1</a:t>
                          </a:r>
                          <a:endParaRPr lang="zh-TW"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b="1" dirty="0">
                              <a:solidFill>
                                <a:schemeClr val="tx1"/>
                              </a:solidFill>
                            </a:rPr>
                            <a:t>1</a:t>
                          </a:r>
                          <a:endParaRPr lang="zh-TW"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b="1" dirty="0">
                              <a:solidFill>
                                <a:schemeClr val="tx1"/>
                              </a:solidFill>
                            </a:rPr>
                            <a:t>1</a:t>
                          </a:r>
                          <a:endParaRPr lang="zh-TW"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b="1" dirty="0">
                              <a:solidFill>
                                <a:schemeClr val="tx1"/>
                              </a:solidFill>
                            </a:rPr>
                            <a:t>0</a:t>
                          </a:r>
                          <a:endParaRPr lang="zh-TW"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b="1" dirty="0">
                              <a:solidFill>
                                <a:schemeClr val="tx1"/>
                              </a:solidFill>
                            </a:rPr>
                            <a:t>0</a:t>
                          </a:r>
                          <a:endParaRPr lang="zh-TW"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b="1" dirty="0">
                              <a:solidFill>
                                <a:schemeClr val="tx1"/>
                              </a:solidFill>
                            </a:rPr>
                            <a:t>1</a:t>
                          </a:r>
                          <a:endParaRPr lang="zh-TW"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b="1" dirty="0">
                              <a:solidFill>
                                <a:schemeClr val="tx1"/>
                              </a:solidFill>
                            </a:rPr>
                            <a:t>1</a:t>
                          </a:r>
                          <a:endParaRPr lang="zh-TW"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b="1" dirty="0">
                              <a:solidFill>
                                <a:schemeClr val="tx1"/>
                              </a:solidFill>
                            </a:rPr>
                            <a:t>1</a:t>
                          </a:r>
                          <a:endParaRPr lang="zh-TW"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338051271"/>
                      </a:ext>
                    </a:extLst>
                  </a:tr>
                </a:tbl>
              </a:graphicData>
            </a:graphic>
          </p:graphicFrame>
        </mc:Choice>
        <mc:Fallback xmlns="">
          <p:graphicFrame>
            <p:nvGraphicFramePr>
              <p:cNvPr id="10" name="表格 9">
                <a:extLst>
                  <a:ext uri="{FF2B5EF4-FFF2-40B4-BE49-F238E27FC236}">
                    <a16:creationId xmlns:a16="http://schemas.microsoft.com/office/drawing/2014/main" id="{004F7FBD-589C-814A-A137-2DA37B21E71A}"/>
                  </a:ext>
                </a:extLst>
              </p:cNvPr>
              <p:cNvGraphicFramePr>
                <a:graphicFrameLocks noGrp="1"/>
              </p:cNvGraphicFramePr>
              <p:nvPr>
                <p:extLst>
                  <p:ext uri="{D42A27DB-BD31-4B8C-83A1-F6EECF244321}">
                    <p14:modId xmlns:p14="http://schemas.microsoft.com/office/powerpoint/2010/main" val="4155588797"/>
                  </p:ext>
                </p:extLst>
              </p:nvPr>
            </p:nvGraphicFramePr>
            <p:xfrm>
              <a:off x="505129" y="1718716"/>
              <a:ext cx="8133737" cy="741680"/>
            </p:xfrm>
            <a:graphic>
              <a:graphicData uri="http://schemas.openxmlformats.org/drawingml/2006/table">
                <a:tbl>
                  <a:tblPr firstRow="1" bandRow="1">
                    <a:tableStyleId>{1E171933-4619-4E11-9A3F-F7608DF75F80}</a:tableStyleId>
                  </a:tblPr>
                  <a:tblGrid>
                    <a:gridCol w="1423225">
                      <a:extLst>
                        <a:ext uri="{9D8B030D-6E8A-4147-A177-3AD203B41FA5}">
                          <a16:colId xmlns:a16="http://schemas.microsoft.com/office/drawing/2014/main" val="3489939625"/>
                        </a:ext>
                      </a:extLst>
                    </a:gridCol>
                    <a:gridCol w="838814">
                      <a:extLst>
                        <a:ext uri="{9D8B030D-6E8A-4147-A177-3AD203B41FA5}">
                          <a16:colId xmlns:a16="http://schemas.microsoft.com/office/drawing/2014/main" val="3388510853"/>
                        </a:ext>
                      </a:extLst>
                    </a:gridCol>
                    <a:gridCol w="838814">
                      <a:extLst>
                        <a:ext uri="{9D8B030D-6E8A-4147-A177-3AD203B41FA5}">
                          <a16:colId xmlns:a16="http://schemas.microsoft.com/office/drawing/2014/main" val="1618353145"/>
                        </a:ext>
                      </a:extLst>
                    </a:gridCol>
                    <a:gridCol w="838814">
                      <a:extLst>
                        <a:ext uri="{9D8B030D-6E8A-4147-A177-3AD203B41FA5}">
                          <a16:colId xmlns:a16="http://schemas.microsoft.com/office/drawing/2014/main" val="3563296725"/>
                        </a:ext>
                      </a:extLst>
                    </a:gridCol>
                    <a:gridCol w="838814">
                      <a:extLst>
                        <a:ext uri="{9D8B030D-6E8A-4147-A177-3AD203B41FA5}">
                          <a16:colId xmlns:a16="http://schemas.microsoft.com/office/drawing/2014/main" val="3418877803"/>
                        </a:ext>
                      </a:extLst>
                    </a:gridCol>
                    <a:gridCol w="838814">
                      <a:extLst>
                        <a:ext uri="{9D8B030D-6E8A-4147-A177-3AD203B41FA5}">
                          <a16:colId xmlns:a16="http://schemas.microsoft.com/office/drawing/2014/main" val="2324141196"/>
                        </a:ext>
                      </a:extLst>
                    </a:gridCol>
                    <a:gridCol w="838814">
                      <a:extLst>
                        <a:ext uri="{9D8B030D-6E8A-4147-A177-3AD203B41FA5}">
                          <a16:colId xmlns:a16="http://schemas.microsoft.com/office/drawing/2014/main" val="1449833530"/>
                        </a:ext>
                      </a:extLst>
                    </a:gridCol>
                    <a:gridCol w="838814">
                      <a:extLst>
                        <a:ext uri="{9D8B030D-6E8A-4147-A177-3AD203B41FA5}">
                          <a16:colId xmlns:a16="http://schemas.microsoft.com/office/drawing/2014/main" val="3654412853"/>
                        </a:ext>
                      </a:extLst>
                    </a:gridCol>
                    <a:gridCol w="838814">
                      <a:extLst>
                        <a:ext uri="{9D8B030D-6E8A-4147-A177-3AD203B41FA5}">
                          <a16:colId xmlns:a16="http://schemas.microsoft.com/office/drawing/2014/main" val="2694169632"/>
                        </a:ext>
                      </a:extLst>
                    </a:gridCol>
                  </a:tblGrid>
                  <a:tr h="370840">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893" t="-3333" r="-473214" b="-120000"/>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68657" t="-3333" r="-691045" b="-120000"/>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272727" t="-3333" r="-601515" b="-120000"/>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372727" t="-3333" r="-501515" b="-120000"/>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472727" t="-3333" r="-401515" b="-120000"/>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572727" t="-3333" r="-301515" b="-120000"/>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662687" t="-3333" r="-197015" b="-120000"/>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774242" t="-3333" r="-100000" b="-120000"/>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874242" t="-3333" b="-120000"/>
                          </a:stretch>
                        </a:blipFill>
                      </a:tcPr>
                    </a:tc>
                    <a:extLst>
                      <a:ext uri="{0D108BD9-81ED-4DB2-BD59-A6C34878D82A}">
                        <a16:rowId xmlns:a16="http://schemas.microsoft.com/office/drawing/2014/main" val="1328379289"/>
                      </a:ext>
                    </a:extLst>
                  </a:tr>
                  <a:tr h="370840">
                    <a:tc>
                      <a:txBody>
                        <a:bodyPr/>
                        <a:lstStyle/>
                        <a:p>
                          <a:pPr algn="ctr"/>
                          <a:r>
                            <a:rPr lang="en-US" altLang="zh-TW" b="1" dirty="0">
                              <a:solidFill>
                                <a:schemeClr val="tx1"/>
                              </a:solidFill>
                            </a:rPr>
                            <a:t>Truth</a:t>
                          </a:r>
                          <a:endParaRPr lang="zh-TW"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64A2"/>
                        </a:solidFill>
                      </a:tcPr>
                    </a:tc>
                    <a:tc>
                      <a:txBody>
                        <a:bodyPr/>
                        <a:lstStyle/>
                        <a:p>
                          <a:pPr algn="ctr"/>
                          <a:r>
                            <a:rPr lang="en-US" altLang="zh-TW" b="1" dirty="0">
                              <a:solidFill>
                                <a:schemeClr val="tx1"/>
                              </a:solidFill>
                            </a:rPr>
                            <a:t>1</a:t>
                          </a:r>
                          <a:endParaRPr lang="zh-TW"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b="1" dirty="0">
                              <a:solidFill>
                                <a:schemeClr val="tx1"/>
                              </a:solidFill>
                            </a:rPr>
                            <a:t>1</a:t>
                          </a:r>
                          <a:endParaRPr lang="zh-TW"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b="1" dirty="0">
                              <a:solidFill>
                                <a:schemeClr val="tx1"/>
                              </a:solidFill>
                            </a:rPr>
                            <a:t>1</a:t>
                          </a:r>
                          <a:endParaRPr lang="zh-TW"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b="1" dirty="0">
                              <a:solidFill>
                                <a:schemeClr val="tx1"/>
                              </a:solidFill>
                            </a:rPr>
                            <a:t>0</a:t>
                          </a:r>
                          <a:endParaRPr lang="zh-TW"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b="1" dirty="0">
                              <a:solidFill>
                                <a:schemeClr val="tx1"/>
                              </a:solidFill>
                            </a:rPr>
                            <a:t>0</a:t>
                          </a:r>
                          <a:endParaRPr lang="zh-TW"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b="1" dirty="0">
                              <a:solidFill>
                                <a:schemeClr val="tx1"/>
                              </a:solidFill>
                            </a:rPr>
                            <a:t>1</a:t>
                          </a:r>
                          <a:endParaRPr lang="zh-TW"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b="1" dirty="0">
                              <a:solidFill>
                                <a:schemeClr val="tx1"/>
                              </a:solidFill>
                            </a:rPr>
                            <a:t>1</a:t>
                          </a:r>
                          <a:endParaRPr lang="zh-TW"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TW" b="1" dirty="0">
                              <a:solidFill>
                                <a:schemeClr val="tx1"/>
                              </a:solidFill>
                            </a:rPr>
                            <a:t>1</a:t>
                          </a:r>
                          <a:endParaRPr lang="zh-TW"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338051271"/>
                      </a:ext>
                    </a:extLst>
                  </a:tr>
                </a:tbl>
              </a:graphicData>
            </a:graphic>
          </p:graphicFrame>
        </mc:Fallback>
      </mc:AlternateContent>
    </p:spTree>
    <p:extLst>
      <p:ext uri="{BB962C8B-B14F-4D97-AF65-F5344CB8AC3E}">
        <p14:creationId xmlns:p14="http://schemas.microsoft.com/office/powerpoint/2010/main" val="2593405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FFCBE8-22EA-D949-A2D2-3A611F031D09}"/>
              </a:ext>
            </a:extLst>
          </p:cNvPr>
          <p:cNvSpPr>
            <a:spLocks noGrp="1"/>
          </p:cNvSpPr>
          <p:nvPr>
            <p:ph type="title"/>
          </p:nvPr>
        </p:nvSpPr>
        <p:spPr/>
        <p:txBody>
          <a:bodyPr/>
          <a:lstStyle/>
          <a:p>
            <a:r>
              <a:rPr lang="en-US" altLang="zh-TW" dirty="0" err="1"/>
              <a:t>Schapire’s</a:t>
            </a:r>
            <a:r>
              <a:rPr lang="en-US" altLang="zh-TW" dirty="0"/>
              <a:t> Boosting Limitations</a:t>
            </a:r>
            <a:endParaRPr kumimoji="1" lang="zh-TW" altLang="en-US" dirty="0"/>
          </a:p>
        </p:txBody>
      </p:sp>
      <p:sp>
        <p:nvSpPr>
          <p:cNvPr id="3" name="內容版面配置區 2">
            <a:extLst>
              <a:ext uri="{FF2B5EF4-FFF2-40B4-BE49-F238E27FC236}">
                <a16:creationId xmlns:a16="http://schemas.microsoft.com/office/drawing/2014/main" id="{926081BD-B396-E34C-9636-FFD7483683F5}"/>
              </a:ext>
            </a:extLst>
          </p:cNvPr>
          <p:cNvSpPr>
            <a:spLocks noGrp="1"/>
          </p:cNvSpPr>
          <p:nvPr>
            <p:ph idx="1"/>
          </p:nvPr>
        </p:nvSpPr>
        <p:spPr/>
        <p:txBody>
          <a:bodyPr/>
          <a:lstStyle/>
          <a:p>
            <a:r>
              <a:rPr lang="en-US" altLang="zh-TW" dirty="0"/>
              <a:t>How to find the right examples for each of the subsequent training subsets?</a:t>
            </a:r>
          </a:p>
          <a:p>
            <a:pPr marL="0" indent="0">
              <a:buNone/>
            </a:pPr>
            <a:endParaRPr kumimoji="1" lang="en-US" altLang="zh-TW" dirty="0"/>
          </a:p>
          <a:p>
            <a:r>
              <a:rPr lang="en-US" altLang="zh-TW" dirty="0"/>
              <a:t>If the entire training set that we have 100 examples, and the first classifier’s error rate is 10%, then we have only 10 misclassified examples, to which 10 correctly classified examples are added to create T2; this means that the size of T2 cannot exceed 20.</a:t>
            </a:r>
            <a:endParaRPr kumimoji="1" lang="zh-TW" altLang="en-US" dirty="0"/>
          </a:p>
          <a:p>
            <a:pPr marL="0" indent="0">
              <a:buNone/>
            </a:pPr>
            <a:endParaRPr kumimoji="1" lang="zh-TW" altLang="en-US" dirty="0"/>
          </a:p>
        </p:txBody>
      </p:sp>
      <p:sp>
        <p:nvSpPr>
          <p:cNvPr id="5" name="矩形 4">
            <a:extLst>
              <a:ext uri="{FF2B5EF4-FFF2-40B4-BE49-F238E27FC236}">
                <a16:creationId xmlns:a16="http://schemas.microsoft.com/office/drawing/2014/main" id="{33B1DD9C-6251-B544-B77E-4F1AE263167C}"/>
              </a:ext>
            </a:extLst>
          </p:cNvPr>
          <p:cNvSpPr/>
          <p:nvPr/>
        </p:nvSpPr>
        <p:spPr>
          <a:xfrm>
            <a:off x="107504" y="6453336"/>
            <a:ext cx="6840760" cy="404664"/>
          </a:xfrm>
          <a:prstGeom prst="rect">
            <a:avLst/>
          </a:prstGeom>
          <a:solidFill>
            <a:srgbClr val="662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1195446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FFCBE8-22EA-D949-A2D2-3A611F031D09}"/>
              </a:ext>
            </a:extLst>
          </p:cNvPr>
          <p:cNvSpPr>
            <a:spLocks noGrp="1"/>
          </p:cNvSpPr>
          <p:nvPr>
            <p:ph type="title"/>
          </p:nvPr>
        </p:nvSpPr>
        <p:spPr/>
        <p:txBody>
          <a:bodyPr/>
          <a:lstStyle/>
          <a:p>
            <a:r>
              <a:rPr lang="en-US" altLang="zh-TW" sz="3600" dirty="0" err="1"/>
              <a:t>Adaboost</a:t>
            </a:r>
            <a:r>
              <a:rPr lang="en-US" altLang="zh-TW" sz="3600" dirty="0"/>
              <a:t>: Practical Version of Boosting</a:t>
            </a:r>
            <a:endParaRPr kumimoji="1" lang="zh-TW" altLang="en-US" sz="3600" dirty="0"/>
          </a:p>
        </p:txBody>
      </p:sp>
      <p:sp>
        <p:nvSpPr>
          <p:cNvPr id="3" name="內容版面配置區 2">
            <a:extLst>
              <a:ext uri="{FF2B5EF4-FFF2-40B4-BE49-F238E27FC236}">
                <a16:creationId xmlns:a16="http://schemas.microsoft.com/office/drawing/2014/main" id="{926081BD-B396-E34C-9636-FFD7483683F5}"/>
              </a:ext>
            </a:extLst>
          </p:cNvPr>
          <p:cNvSpPr>
            <a:spLocks noGrp="1"/>
          </p:cNvSpPr>
          <p:nvPr>
            <p:ph idx="1"/>
          </p:nvPr>
        </p:nvSpPr>
        <p:spPr/>
        <p:txBody>
          <a:bodyPr/>
          <a:lstStyle/>
          <a:p>
            <a:r>
              <a:rPr lang="en-US" altLang="zh-TW" dirty="0"/>
              <a:t>The mechanism is implemented in a way that makes sure that examples that were repeatedly misclassified by the previous classifiers will get a higher chance of being included in the training subset.</a:t>
            </a:r>
          </a:p>
          <a:p>
            <a:pPr marL="0" indent="0">
              <a:buNone/>
            </a:pPr>
            <a:endParaRPr lang="en-US" altLang="zh-TW" dirty="0"/>
          </a:p>
          <a:p>
            <a:r>
              <a:rPr lang="en" altLang="zh-TW" b="1" dirty="0"/>
              <a:t>Probabilistic selection of training examples </a:t>
            </a:r>
          </a:p>
          <a:p>
            <a:pPr marL="0" indent="0">
              <a:buNone/>
            </a:pPr>
            <a:endParaRPr lang="en-US" altLang="zh-TW" dirty="0"/>
          </a:p>
          <a:p>
            <a:r>
              <a:rPr lang="en-US" altLang="zh-TW" dirty="0"/>
              <a:t>Weighted majority voting scheme is used. </a:t>
            </a:r>
            <a:endParaRPr kumimoji="1" lang="zh-TW" altLang="en-US" dirty="0"/>
          </a:p>
        </p:txBody>
      </p:sp>
      <p:sp>
        <p:nvSpPr>
          <p:cNvPr id="5" name="矩形 4">
            <a:extLst>
              <a:ext uri="{FF2B5EF4-FFF2-40B4-BE49-F238E27FC236}">
                <a16:creationId xmlns:a16="http://schemas.microsoft.com/office/drawing/2014/main" id="{33B1DD9C-6251-B544-B77E-4F1AE263167C}"/>
              </a:ext>
            </a:extLst>
          </p:cNvPr>
          <p:cNvSpPr/>
          <p:nvPr/>
        </p:nvSpPr>
        <p:spPr>
          <a:xfrm>
            <a:off x="107504" y="6453336"/>
            <a:ext cx="6840760" cy="404664"/>
          </a:xfrm>
          <a:prstGeom prst="rect">
            <a:avLst/>
          </a:prstGeom>
          <a:solidFill>
            <a:srgbClr val="662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2449225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FFCBE8-22EA-D949-A2D2-3A611F031D09}"/>
              </a:ext>
            </a:extLst>
          </p:cNvPr>
          <p:cNvSpPr>
            <a:spLocks noGrp="1"/>
          </p:cNvSpPr>
          <p:nvPr>
            <p:ph type="title"/>
          </p:nvPr>
        </p:nvSpPr>
        <p:spPr/>
        <p:txBody>
          <a:bodyPr/>
          <a:lstStyle/>
          <a:p>
            <a:r>
              <a:rPr lang="en-US" altLang="zh-TW" dirty="0" err="1"/>
              <a:t>Adaboost</a:t>
            </a:r>
            <a:r>
              <a:rPr lang="zh-TW" altLang="en-US" dirty="0"/>
              <a:t> </a:t>
            </a:r>
            <a:r>
              <a:rPr lang="en-US" altLang="zh-TW" dirty="0"/>
              <a:t>Procedure (1)</a:t>
            </a:r>
            <a:endParaRPr kumimoji="1" lang="zh-TW" altLang="en-US" dirty="0"/>
          </a:p>
        </p:txBody>
      </p:sp>
      <p:sp>
        <p:nvSpPr>
          <p:cNvPr id="3" name="內容版面配置區 2">
            <a:extLst>
              <a:ext uri="{FF2B5EF4-FFF2-40B4-BE49-F238E27FC236}">
                <a16:creationId xmlns:a16="http://schemas.microsoft.com/office/drawing/2014/main" id="{926081BD-B396-E34C-9636-FFD7483683F5}"/>
              </a:ext>
            </a:extLst>
          </p:cNvPr>
          <p:cNvSpPr>
            <a:spLocks noGrp="1"/>
          </p:cNvSpPr>
          <p:nvPr>
            <p:ph idx="1"/>
          </p:nvPr>
        </p:nvSpPr>
        <p:spPr/>
        <p:txBody>
          <a:bodyPr/>
          <a:lstStyle/>
          <a:p>
            <a:pPr marL="457200" indent="-457200">
              <a:buFont typeface="+mj-lt"/>
              <a:buAutoNum type="arabicPeriod"/>
            </a:pPr>
            <a:r>
              <a:rPr lang="en-US" altLang="zh-TW" dirty="0"/>
              <a:t>At the beginning, when the first training set, T1, is being created, each example has the same chance of being selected.</a:t>
            </a:r>
          </a:p>
          <a:p>
            <a:pPr lvl="1"/>
            <a:r>
              <a:rPr lang="en-US" altLang="zh-TW" sz="2400" dirty="0">
                <a:ea typeface="標楷體" pitchFamily="65" charset="-120"/>
              </a:rPr>
              <a:t>If T consists of m examples, then the probability of each example is p = 1/m.</a:t>
            </a:r>
          </a:p>
          <a:p>
            <a:endParaRPr kumimoji="1" lang="zh-TW" altLang="en-US" dirty="0"/>
          </a:p>
        </p:txBody>
      </p:sp>
      <p:sp>
        <p:nvSpPr>
          <p:cNvPr id="5" name="矩形 4">
            <a:extLst>
              <a:ext uri="{FF2B5EF4-FFF2-40B4-BE49-F238E27FC236}">
                <a16:creationId xmlns:a16="http://schemas.microsoft.com/office/drawing/2014/main" id="{33B1DD9C-6251-B544-B77E-4F1AE263167C}"/>
              </a:ext>
            </a:extLst>
          </p:cNvPr>
          <p:cNvSpPr/>
          <p:nvPr/>
        </p:nvSpPr>
        <p:spPr>
          <a:xfrm>
            <a:off x="107504" y="6453336"/>
            <a:ext cx="6840760" cy="404664"/>
          </a:xfrm>
          <a:prstGeom prst="rect">
            <a:avLst/>
          </a:prstGeom>
          <a:solidFill>
            <a:srgbClr val="662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759AA92E-FC8D-E04C-B08A-4375E1F974C9}"/>
                  </a:ext>
                </a:extLst>
              </p:cNvPr>
              <p:cNvGraphicFramePr>
                <a:graphicFrameLocks noGrp="1"/>
              </p:cNvGraphicFramePr>
              <p:nvPr>
                <p:extLst>
                  <p:ext uri="{D42A27DB-BD31-4B8C-83A1-F6EECF244321}">
                    <p14:modId xmlns:p14="http://schemas.microsoft.com/office/powerpoint/2010/main" val="537869886"/>
                  </p:ext>
                </p:extLst>
              </p:nvPr>
            </p:nvGraphicFramePr>
            <p:xfrm>
              <a:off x="505130" y="3440396"/>
              <a:ext cx="8133740" cy="1146556"/>
            </p:xfrm>
            <a:graphic>
              <a:graphicData uri="http://schemas.openxmlformats.org/drawingml/2006/table">
                <a:tbl>
                  <a:tblPr firstRow="1" bandRow="1">
                    <a:tableStyleId>{00A15C55-8517-42AA-B614-E9B94910E393}</a:tableStyleId>
                  </a:tblPr>
                  <a:tblGrid>
                    <a:gridCol w="1179870">
                      <a:extLst>
                        <a:ext uri="{9D8B030D-6E8A-4147-A177-3AD203B41FA5}">
                          <a16:colId xmlns:a16="http://schemas.microsoft.com/office/drawing/2014/main" val="3489939625"/>
                        </a:ext>
                      </a:extLst>
                    </a:gridCol>
                    <a:gridCol w="695387">
                      <a:extLst>
                        <a:ext uri="{9D8B030D-6E8A-4147-A177-3AD203B41FA5}">
                          <a16:colId xmlns:a16="http://schemas.microsoft.com/office/drawing/2014/main" val="3388510853"/>
                        </a:ext>
                      </a:extLst>
                    </a:gridCol>
                    <a:gridCol w="695387">
                      <a:extLst>
                        <a:ext uri="{9D8B030D-6E8A-4147-A177-3AD203B41FA5}">
                          <a16:colId xmlns:a16="http://schemas.microsoft.com/office/drawing/2014/main" val="1618353145"/>
                        </a:ext>
                      </a:extLst>
                    </a:gridCol>
                    <a:gridCol w="695387">
                      <a:extLst>
                        <a:ext uri="{9D8B030D-6E8A-4147-A177-3AD203B41FA5}">
                          <a16:colId xmlns:a16="http://schemas.microsoft.com/office/drawing/2014/main" val="3563296725"/>
                        </a:ext>
                      </a:extLst>
                    </a:gridCol>
                    <a:gridCol w="695387">
                      <a:extLst>
                        <a:ext uri="{9D8B030D-6E8A-4147-A177-3AD203B41FA5}">
                          <a16:colId xmlns:a16="http://schemas.microsoft.com/office/drawing/2014/main" val="3418877803"/>
                        </a:ext>
                      </a:extLst>
                    </a:gridCol>
                    <a:gridCol w="695387">
                      <a:extLst>
                        <a:ext uri="{9D8B030D-6E8A-4147-A177-3AD203B41FA5}">
                          <a16:colId xmlns:a16="http://schemas.microsoft.com/office/drawing/2014/main" val="2324141196"/>
                        </a:ext>
                      </a:extLst>
                    </a:gridCol>
                    <a:gridCol w="695387">
                      <a:extLst>
                        <a:ext uri="{9D8B030D-6E8A-4147-A177-3AD203B41FA5}">
                          <a16:colId xmlns:a16="http://schemas.microsoft.com/office/drawing/2014/main" val="1449833530"/>
                        </a:ext>
                      </a:extLst>
                    </a:gridCol>
                    <a:gridCol w="695387">
                      <a:extLst>
                        <a:ext uri="{9D8B030D-6E8A-4147-A177-3AD203B41FA5}">
                          <a16:colId xmlns:a16="http://schemas.microsoft.com/office/drawing/2014/main" val="3654412853"/>
                        </a:ext>
                      </a:extLst>
                    </a:gridCol>
                    <a:gridCol w="695387">
                      <a:extLst>
                        <a:ext uri="{9D8B030D-6E8A-4147-A177-3AD203B41FA5}">
                          <a16:colId xmlns:a16="http://schemas.microsoft.com/office/drawing/2014/main" val="2694169632"/>
                        </a:ext>
                      </a:extLst>
                    </a:gridCol>
                    <a:gridCol w="695387">
                      <a:extLst>
                        <a:ext uri="{9D8B030D-6E8A-4147-A177-3AD203B41FA5}">
                          <a16:colId xmlns:a16="http://schemas.microsoft.com/office/drawing/2014/main" val="3515629672"/>
                        </a:ext>
                      </a:extLst>
                    </a:gridCol>
                    <a:gridCol w="695387">
                      <a:extLst>
                        <a:ext uri="{9D8B030D-6E8A-4147-A177-3AD203B41FA5}">
                          <a16:colId xmlns:a16="http://schemas.microsoft.com/office/drawing/2014/main" val="584410991"/>
                        </a:ext>
                      </a:extLst>
                    </a:gridCol>
                  </a:tblGrid>
                  <a:tr h="370840">
                    <a:tc>
                      <a:txBody>
                        <a:bodyPr/>
                        <a:lstStyle/>
                        <a:p>
                          <a:pPr algn="ctr"/>
                          <a14:m>
                            <m:oMathPara xmlns:m="http://schemas.openxmlformats.org/officeDocument/2006/math">
                              <m:oMathParaPr>
                                <m:jc m:val="centerGroup"/>
                              </m:oMathParaPr>
                              <m:oMath xmlns:m="http://schemas.openxmlformats.org/officeDocument/2006/math">
                                <m:sSub>
                                  <m:sSubPr>
                                    <m:ctrlPr>
                                      <a:rPr lang="en" altLang="zh-TW" sz="1800" i="1" smtClean="0">
                                        <a:latin typeface="Cambria Math" panose="02040503050406030204" pitchFamily="18" charset="0"/>
                                        <a:ea typeface="Cambria Math" panose="02040503050406030204" pitchFamily="18" charset="0"/>
                                      </a:rPr>
                                    </m:ctrlPr>
                                  </m:sSubPr>
                                  <m:e>
                                    <m:r>
                                      <a:rPr lang="en-US" altLang="zh-TW" sz="1800" b="0" i="1" smtClean="0">
                                        <a:latin typeface="Cambria Math" panose="02040503050406030204" pitchFamily="18" charset="0"/>
                                        <a:ea typeface="Cambria Math" panose="02040503050406030204" pitchFamily="18" charset="0"/>
                                      </a:rPr>
                                      <m:t>𝑥</m:t>
                                    </m:r>
                                  </m:e>
                                  <m:sub>
                                    <m:r>
                                      <a:rPr lang="en-US" altLang="zh-TW" sz="1800" b="0" i="1" smtClean="0">
                                        <a:latin typeface="Cambria Math" panose="02040503050406030204" pitchFamily="18" charset="0"/>
                                        <a:ea typeface="Cambria Math" panose="02040503050406030204" pitchFamily="18" charset="0"/>
                                      </a:rPr>
                                      <m:t>𝑗</m:t>
                                    </m:r>
                                  </m:sub>
                                </m:sSub>
                              </m:oMath>
                            </m:oMathPara>
                          </a14:m>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3</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4</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6</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7</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8</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9</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10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28379289"/>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 altLang="zh-TW" sz="1800" i="1" smtClean="0">
                                        <a:latin typeface="Cambria Math" panose="02040503050406030204" pitchFamily="18" charset="0"/>
                                        <a:ea typeface="Cambria Math" panose="02040503050406030204" pitchFamily="18" charset="0"/>
                                      </a:rPr>
                                    </m:ctrlPr>
                                  </m:sSubPr>
                                  <m:e>
                                    <m:r>
                                      <a:rPr lang="en-US" altLang="zh-TW" sz="1800" b="0" i="1" smtClean="0">
                                        <a:latin typeface="Cambria Math" panose="02040503050406030204" pitchFamily="18" charset="0"/>
                                        <a:ea typeface="Cambria Math" panose="02040503050406030204" pitchFamily="18" charset="0"/>
                                      </a:rPr>
                                      <m:t>𝑝</m:t>
                                    </m:r>
                                  </m:e>
                                  <m:sub>
                                    <m:r>
                                      <a:rPr lang="en-US" altLang="zh-TW" sz="1800" b="0" i="1" smtClean="0">
                                        <a:latin typeface="Cambria Math" panose="02040503050406030204" pitchFamily="18" charset="0"/>
                                        <a:ea typeface="Cambria Math" panose="02040503050406030204" pitchFamily="18" charset="0"/>
                                      </a:rPr>
                                      <m:t>1</m:t>
                                    </m:r>
                                  </m:sub>
                                </m:sSub>
                              </m:oMath>
                            </m:oMathPara>
                          </a14:m>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800" u="none" strike="noStrike" dirty="0">
                              <a:effectLst/>
                              <a:latin typeface="Times" pitchFamily="2" charset="0"/>
                            </a:rPr>
                            <a:t>0.1</a:t>
                          </a:r>
                          <a:endParaRPr lang="en-US" altLang="zh-TW" sz="1800" b="0" i="0" u="none" strike="noStrike" dirty="0">
                            <a:solidFill>
                              <a:srgbClr val="000000"/>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800" u="none" strike="noStrike" dirty="0">
                              <a:effectLst/>
                              <a:latin typeface="Times" pitchFamily="2" charset="0"/>
                            </a:rPr>
                            <a:t>0.1</a:t>
                          </a:r>
                          <a:endParaRPr lang="en-US" altLang="zh-TW" sz="1800" b="0" i="0" u="none" strike="noStrike" dirty="0">
                            <a:solidFill>
                              <a:srgbClr val="000000"/>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800" u="none" strike="noStrike" dirty="0">
                              <a:effectLst/>
                              <a:latin typeface="Times" pitchFamily="2" charset="0"/>
                            </a:rPr>
                            <a:t>0.1</a:t>
                          </a:r>
                          <a:endParaRPr lang="en-US" altLang="zh-TW" sz="1800" b="0" i="0" u="none" strike="noStrike" dirty="0">
                            <a:solidFill>
                              <a:srgbClr val="000000"/>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800" u="none" strike="noStrike" dirty="0">
                              <a:effectLst/>
                              <a:latin typeface="Times" pitchFamily="2" charset="0"/>
                            </a:rPr>
                            <a:t>0.1</a:t>
                          </a:r>
                          <a:endParaRPr lang="en-US" altLang="zh-TW" sz="1800" b="0" i="0" u="none" strike="noStrike" dirty="0">
                            <a:solidFill>
                              <a:srgbClr val="000000"/>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800" u="none" strike="noStrike" dirty="0">
                              <a:effectLst/>
                              <a:latin typeface="Times" pitchFamily="2" charset="0"/>
                            </a:rPr>
                            <a:t>0.1</a:t>
                          </a:r>
                          <a:endParaRPr lang="en-US" altLang="zh-TW" sz="1800" b="0" i="0" u="none" strike="noStrike" dirty="0">
                            <a:solidFill>
                              <a:srgbClr val="000000"/>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800" u="none" strike="noStrike" dirty="0">
                              <a:effectLst/>
                              <a:latin typeface="Times" pitchFamily="2" charset="0"/>
                            </a:rPr>
                            <a:t>0.1</a:t>
                          </a:r>
                          <a:endParaRPr lang="en-US" altLang="zh-TW" sz="1800" b="0" i="0" u="none" strike="noStrike" dirty="0">
                            <a:solidFill>
                              <a:srgbClr val="000000"/>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800" u="none" strike="noStrike" dirty="0">
                              <a:effectLst/>
                              <a:latin typeface="Times" pitchFamily="2" charset="0"/>
                            </a:rPr>
                            <a:t>0.1</a:t>
                          </a:r>
                          <a:endParaRPr lang="en-US" altLang="zh-TW" sz="1800" b="0" i="0" u="none" strike="noStrike" dirty="0">
                            <a:solidFill>
                              <a:srgbClr val="000000"/>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800" u="none" strike="noStrike" dirty="0">
                              <a:effectLst/>
                              <a:latin typeface="Times" pitchFamily="2" charset="0"/>
                            </a:rPr>
                            <a:t>0.1</a:t>
                          </a:r>
                          <a:endParaRPr lang="en-US" altLang="zh-TW" sz="1800" b="0" i="0" u="none" strike="noStrike" dirty="0">
                            <a:solidFill>
                              <a:srgbClr val="000000"/>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800" u="none" strike="noStrike" dirty="0">
                              <a:effectLst/>
                              <a:latin typeface="Times" pitchFamily="2" charset="0"/>
                            </a:rPr>
                            <a:t>0.1</a:t>
                          </a:r>
                          <a:endParaRPr lang="en-US" altLang="zh-TW" sz="1800" b="0" i="0" u="none" strike="noStrike" dirty="0">
                            <a:solidFill>
                              <a:srgbClr val="000000"/>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800" u="none" strike="noStrike" dirty="0">
                              <a:effectLst/>
                              <a:latin typeface="Times" pitchFamily="2" charset="0"/>
                            </a:rPr>
                            <a:t>0.1</a:t>
                          </a:r>
                          <a:endParaRPr lang="en-US" altLang="zh-TW" sz="1800" b="0" i="0" u="none" strike="noStrike" dirty="0">
                            <a:solidFill>
                              <a:srgbClr val="000000"/>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133805127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 altLang="zh-TW" sz="1800" i="1" smtClean="0">
                                      <a:latin typeface="Cambria Math" panose="02040503050406030204" pitchFamily="18" charset="0"/>
                                      <a:ea typeface="Cambria Math" panose="02040503050406030204" pitchFamily="18" charset="0"/>
                                    </a:rPr>
                                  </m:ctrlPr>
                                </m:sSubPr>
                                <m:e>
                                  <m:r>
                                    <a:rPr lang="en-US" altLang="zh-TW" sz="1800" b="0" i="1" smtClean="0">
                                      <a:latin typeface="Cambria Math" panose="02040503050406030204" pitchFamily="18" charset="0"/>
                                      <a:ea typeface="Cambria Math" panose="02040503050406030204" pitchFamily="18" charset="0"/>
                                    </a:rPr>
                                    <m:t>𝑒</m:t>
                                  </m:r>
                                </m:e>
                                <m:sub>
                                  <m:r>
                                    <a:rPr lang="en-US" altLang="zh-TW" sz="1800" b="0" i="1" smtClean="0">
                                      <a:latin typeface="Cambria Math" panose="02040503050406030204" pitchFamily="18" charset="0"/>
                                      <a:ea typeface="Cambria Math" panose="02040503050406030204" pitchFamily="18" charset="0"/>
                                    </a:rPr>
                                    <m:t>1</m:t>
                                  </m:r>
                                </m:sub>
                              </m:sSub>
                            </m:oMath>
                          </a14:m>
                          <a:r>
                            <a:rPr lang="en-US" altLang="zh-TW" sz="1800" u="none" strike="noStrike" dirty="0">
                              <a:effectLst/>
                            </a:rPr>
                            <a:t>(</a:t>
                          </a:r>
                          <a14:m>
                            <m:oMath xmlns:m="http://schemas.openxmlformats.org/officeDocument/2006/math">
                              <m:sSub>
                                <m:sSubPr>
                                  <m:ctrlPr>
                                    <a:rPr lang="en" altLang="zh-TW" sz="1800" i="1" smtClean="0">
                                      <a:latin typeface="Cambria Math" panose="02040503050406030204" pitchFamily="18" charset="0"/>
                                      <a:ea typeface="Cambria Math" panose="02040503050406030204" pitchFamily="18" charset="0"/>
                                    </a:rPr>
                                  </m:ctrlPr>
                                </m:sSubPr>
                                <m:e>
                                  <m:r>
                                    <a:rPr lang="en-US" altLang="zh-TW" sz="1800" b="0" i="1" smtClean="0">
                                      <a:latin typeface="Cambria Math" panose="02040503050406030204" pitchFamily="18" charset="0"/>
                                      <a:ea typeface="Cambria Math" panose="02040503050406030204" pitchFamily="18" charset="0"/>
                                    </a:rPr>
                                    <m:t>𝑥</m:t>
                                  </m:r>
                                </m:e>
                                <m:sub>
                                  <m:r>
                                    <a:rPr lang="en-US" altLang="zh-TW" sz="1800" b="0" i="1" smtClean="0">
                                      <a:latin typeface="Cambria Math" panose="02040503050406030204" pitchFamily="18" charset="0"/>
                                      <a:ea typeface="Cambria Math" panose="02040503050406030204" pitchFamily="18" charset="0"/>
                                    </a:rPr>
                                    <m:t>𝑗</m:t>
                                  </m:r>
                                </m:sub>
                              </m:sSub>
                            </m:oMath>
                          </a14:m>
                          <a:r>
                            <a:rPr lang="en-US" altLang="zh-TW" sz="1800" u="none" strike="noStrike" dirty="0">
                              <a:effectLst/>
                            </a:rPr>
                            <a:t>)</a:t>
                          </a:r>
                          <a:endParaRPr lang="en-US" altLang="zh-TW" sz="1800" b="0" i="0" u="none" strike="noStrike" dirty="0">
                            <a:solidFill>
                              <a:srgbClr val="000000"/>
                            </a:solidFill>
                            <a:effectLst/>
                            <a:latin typeface="新細明體" panose="02020500000000000000" pitchFamily="18" charset="-120"/>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313671920"/>
                      </a:ext>
                    </a:extLst>
                  </a:tr>
                </a:tbl>
              </a:graphicData>
            </a:graphic>
          </p:graphicFrame>
        </mc:Choice>
        <mc:Fallback xmlns="">
          <p:graphicFrame>
            <p:nvGraphicFramePr>
              <p:cNvPr id="6" name="表格 5">
                <a:extLst>
                  <a:ext uri="{FF2B5EF4-FFF2-40B4-BE49-F238E27FC236}">
                    <a16:creationId xmlns:a16="http://schemas.microsoft.com/office/drawing/2014/main" id="{759AA92E-FC8D-E04C-B08A-4375E1F974C9}"/>
                  </a:ext>
                </a:extLst>
              </p:cNvPr>
              <p:cNvGraphicFramePr>
                <a:graphicFrameLocks noGrp="1"/>
              </p:cNvGraphicFramePr>
              <p:nvPr>
                <p:extLst>
                  <p:ext uri="{D42A27DB-BD31-4B8C-83A1-F6EECF244321}">
                    <p14:modId xmlns:p14="http://schemas.microsoft.com/office/powerpoint/2010/main" val="537869886"/>
                  </p:ext>
                </p:extLst>
              </p:nvPr>
            </p:nvGraphicFramePr>
            <p:xfrm>
              <a:off x="505130" y="3440396"/>
              <a:ext cx="8133740" cy="1146556"/>
            </p:xfrm>
            <a:graphic>
              <a:graphicData uri="http://schemas.openxmlformats.org/drawingml/2006/table">
                <a:tbl>
                  <a:tblPr firstRow="1" bandRow="1">
                    <a:tableStyleId>{00A15C55-8517-42AA-B614-E9B94910E393}</a:tableStyleId>
                  </a:tblPr>
                  <a:tblGrid>
                    <a:gridCol w="1179870">
                      <a:extLst>
                        <a:ext uri="{9D8B030D-6E8A-4147-A177-3AD203B41FA5}">
                          <a16:colId xmlns:a16="http://schemas.microsoft.com/office/drawing/2014/main" val="3489939625"/>
                        </a:ext>
                      </a:extLst>
                    </a:gridCol>
                    <a:gridCol w="695387">
                      <a:extLst>
                        <a:ext uri="{9D8B030D-6E8A-4147-A177-3AD203B41FA5}">
                          <a16:colId xmlns:a16="http://schemas.microsoft.com/office/drawing/2014/main" val="3388510853"/>
                        </a:ext>
                      </a:extLst>
                    </a:gridCol>
                    <a:gridCol w="695387">
                      <a:extLst>
                        <a:ext uri="{9D8B030D-6E8A-4147-A177-3AD203B41FA5}">
                          <a16:colId xmlns:a16="http://schemas.microsoft.com/office/drawing/2014/main" val="1618353145"/>
                        </a:ext>
                      </a:extLst>
                    </a:gridCol>
                    <a:gridCol w="695387">
                      <a:extLst>
                        <a:ext uri="{9D8B030D-6E8A-4147-A177-3AD203B41FA5}">
                          <a16:colId xmlns:a16="http://schemas.microsoft.com/office/drawing/2014/main" val="3563296725"/>
                        </a:ext>
                      </a:extLst>
                    </a:gridCol>
                    <a:gridCol w="695387">
                      <a:extLst>
                        <a:ext uri="{9D8B030D-6E8A-4147-A177-3AD203B41FA5}">
                          <a16:colId xmlns:a16="http://schemas.microsoft.com/office/drawing/2014/main" val="3418877803"/>
                        </a:ext>
                      </a:extLst>
                    </a:gridCol>
                    <a:gridCol w="695387">
                      <a:extLst>
                        <a:ext uri="{9D8B030D-6E8A-4147-A177-3AD203B41FA5}">
                          <a16:colId xmlns:a16="http://schemas.microsoft.com/office/drawing/2014/main" val="2324141196"/>
                        </a:ext>
                      </a:extLst>
                    </a:gridCol>
                    <a:gridCol w="695387">
                      <a:extLst>
                        <a:ext uri="{9D8B030D-6E8A-4147-A177-3AD203B41FA5}">
                          <a16:colId xmlns:a16="http://schemas.microsoft.com/office/drawing/2014/main" val="1449833530"/>
                        </a:ext>
                      </a:extLst>
                    </a:gridCol>
                    <a:gridCol w="695387">
                      <a:extLst>
                        <a:ext uri="{9D8B030D-6E8A-4147-A177-3AD203B41FA5}">
                          <a16:colId xmlns:a16="http://schemas.microsoft.com/office/drawing/2014/main" val="3654412853"/>
                        </a:ext>
                      </a:extLst>
                    </a:gridCol>
                    <a:gridCol w="695387">
                      <a:extLst>
                        <a:ext uri="{9D8B030D-6E8A-4147-A177-3AD203B41FA5}">
                          <a16:colId xmlns:a16="http://schemas.microsoft.com/office/drawing/2014/main" val="2694169632"/>
                        </a:ext>
                      </a:extLst>
                    </a:gridCol>
                    <a:gridCol w="695387">
                      <a:extLst>
                        <a:ext uri="{9D8B030D-6E8A-4147-A177-3AD203B41FA5}">
                          <a16:colId xmlns:a16="http://schemas.microsoft.com/office/drawing/2014/main" val="3515629672"/>
                        </a:ext>
                      </a:extLst>
                    </a:gridCol>
                    <a:gridCol w="695387">
                      <a:extLst>
                        <a:ext uri="{9D8B030D-6E8A-4147-A177-3AD203B41FA5}">
                          <a16:colId xmlns:a16="http://schemas.microsoft.com/office/drawing/2014/main" val="584410991"/>
                        </a:ext>
                      </a:extLst>
                    </a:gridCol>
                  </a:tblGrid>
                  <a:tr h="387858">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75" t="-3226" r="-590323" b="-216129"/>
                          </a:stretch>
                        </a:blip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3</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4</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6</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7</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8</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9</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10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28379289"/>
                      </a:ext>
                    </a:extLst>
                  </a:tr>
                  <a:tr h="370840">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075" t="-106667" r="-590323" b="-123333"/>
                          </a:stretch>
                        </a:blipFill>
                      </a:tcPr>
                    </a:tc>
                    <a:tc>
                      <a:txBody>
                        <a:bodyPr/>
                        <a:lstStyle/>
                        <a:p>
                          <a:pPr algn="ctr" fontAlgn="ctr"/>
                          <a:r>
                            <a:rPr lang="en-US" altLang="zh-TW" sz="1800" u="none" strike="noStrike" dirty="0">
                              <a:effectLst/>
                              <a:latin typeface="Times" pitchFamily="2" charset="0"/>
                            </a:rPr>
                            <a:t>0.1</a:t>
                          </a:r>
                          <a:endParaRPr lang="en-US" altLang="zh-TW" sz="1800" b="0" i="0" u="none" strike="noStrike" dirty="0">
                            <a:solidFill>
                              <a:srgbClr val="000000"/>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800" u="none" strike="noStrike" dirty="0">
                              <a:effectLst/>
                              <a:latin typeface="Times" pitchFamily="2" charset="0"/>
                            </a:rPr>
                            <a:t>0.1</a:t>
                          </a:r>
                          <a:endParaRPr lang="en-US" altLang="zh-TW" sz="1800" b="0" i="0" u="none" strike="noStrike" dirty="0">
                            <a:solidFill>
                              <a:srgbClr val="000000"/>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800" u="none" strike="noStrike" dirty="0">
                              <a:effectLst/>
                              <a:latin typeface="Times" pitchFamily="2" charset="0"/>
                            </a:rPr>
                            <a:t>0.1</a:t>
                          </a:r>
                          <a:endParaRPr lang="en-US" altLang="zh-TW" sz="1800" b="0" i="0" u="none" strike="noStrike" dirty="0">
                            <a:solidFill>
                              <a:srgbClr val="000000"/>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800" u="none" strike="noStrike" dirty="0">
                              <a:effectLst/>
                              <a:latin typeface="Times" pitchFamily="2" charset="0"/>
                            </a:rPr>
                            <a:t>0.1</a:t>
                          </a:r>
                          <a:endParaRPr lang="en-US" altLang="zh-TW" sz="1800" b="0" i="0" u="none" strike="noStrike" dirty="0">
                            <a:solidFill>
                              <a:srgbClr val="000000"/>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800" u="none" strike="noStrike" dirty="0">
                              <a:effectLst/>
                              <a:latin typeface="Times" pitchFamily="2" charset="0"/>
                            </a:rPr>
                            <a:t>0.1</a:t>
                          </a:r>
                          <a:endParaRPr lang="en-US" altLang="zh-TW" sz="1800" b="0" i="0" u="none" strike="noStrike" dirty="0">
                            <a:solidFill>
                              <a:srgbClr val="000000"/>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800" u="none" strike="noStrike" dirty="0">
                              <a:effectLst/>
                              <a:latin typeface="Times" pitchFamily="2" charset="0"/>
                            </a:rPr>
                            <a:t>0.1</a:t>
                          </a:r>
                          <a:endParaRPr lang="en-US" altLang="zh-TW" sz="1800" b="0" i="0" u="none" strike="noStrike" dirty="0">
                            <a:solidFill>
                              <a:srgbClr val="000000"/>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800" u="none" strike="noStrike" dirty="0">
                              <a:effectLst/>
                              <a:latin typeface="Times" pitchFamily="2" charset="0"/>
                            </a:rPr>
                            <a:t>0.1</a:t>
                          </a:r>
                          <a:endParaRPr lang="en-US" altLang="zh-TW" sz="1800" b="0" i="0" u="none" strike="noStrike" dirty="0">
                            <a:solidFill>
                              <a:srgbClr val="000000"/>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800" u="none" strike="noStrike" dirty="0">
                              <a:effectLst/>
                              <a:latin typeface="Times" pitchFamily="2" charset="0"/>
                            </a:rPr>
                            <a:t>0.1</a:t>
                          </a:r>
                          <a:endParaRPr lang="en-US" altLang="zh-TW" sz="1800" b="0" i="0" u="none" strike="noStrike" dirty="0">
                            <a:solidFill>
                              <a:srgbClr val="000000"/>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800" u="none" strike="noStrike" dirty="0">
                              <a:effectLst/>
                              <a:latin typeface="Times" pitchFamily="2" charset="0"/>
                            </a:rPr>
                            <a:t>0.1</a:t>
                          </a:r>
                          <a:endParaRPr lang="en-US" altLang="zh-TW" sz="1800" b="0" i="0" u="none" strike="noStrike" dirty="0">
                            <a:solidFill>
                              <a:srgbClr val="000000"/>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800" u="none" strike="noStrike" dirty="0">
                              <a:effectLst/>
                              <a:latin typeface="Times" pitchFamily="2" charset="0"/>
                            </a:rPr>
                            <a:t>0.1</a:t>
                          </a:r>
                          <a:endParaRPr lang="en-US" altLang="zh-TW" sz="1800" b="0" i="0" u="none" strike="noStrike" dirty="0">
                            <a:solidFill>
                              <a:srgbClr val="000000"/>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1338051271"/>
                      </a:ext>
                    </a:extLst>
                  </a:tr>
                  <a:tr h="387858">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075" t="-200000" r="-590323" b="-19355"/>
                          </a:stretch>
                        </a:blip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313671920"/>
                      </a:ext>
                    </a:extLst>
                  </a:tr>
                </a:tbl>
              </a:graphicData>
            </a:graphic>
          </p:graphicFrame>
        </mc:Fallback>
      </mc:AlternateContent>
    </p:spTree>
    <p:extLst>
      <p:ext uri="{BB962C8B-B14F-4D97-AF65-F5344CB8AC3E}">
        <p14:creationId xmlns:p14="http://schemas.microsoft.com/office/powerpoint/2010/main" val="41012318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FFCBE8-22EA-D949-A2D2-3A611F031D09}"/>
              </a:ext>
            </a:extLst>
          </p:cNvPr>
          <p:cNvSpPr>
            <a:spLocks noGrp="1"/>
          </p:cNvSpPr>
          <p:nvPr>
            <p:ph type="title"/>
          </p:nvPr>
        </p:nvSpPr>
        <p:spPr/>
        <p:txBody>
          <a:bodyPr/>
          <a:lstStyle/>
          <a:p>
            <a:r>
              <a:rPr lang="en-US" altLang="zh-TW" dirty="0" err="1"/>
              <a:t>Adaboost</a:t>
            </a:r>
            <a:r>
              <a:rPr lang="zh-TW" altLang="en-US" dirty="0"/>
              <a:t> </a:t>
            </a:r>
            <a:r>
              <a:rPr lang="en-US" altLang="zh-TW" dirty="0"/>
              <a:t>Procedure (2)</a:t>
            </a:r>
            <a:endParaRPr kumimoji="1"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926081BD-B396-E34C-9636-FFD7483683F5}"/>
                  </a:ext>
                </a:extLst>
              </p:cNvPr>
              <p:cNvSpPr>
                <a:spLocks noGrp="1"/>
              </p:cNvSpPr>
              <p:nvPr>
                <p:ph idx="1"/>
              </p:nvPr>
            </p:nvSpPr>
            <p:spPr/>
            <p:txBody>
              <a:bodyPr/>
              <a:lstStyle/>
              <a:p>
                <a:pPr marL="457200" indent="-457200">
                  <a:buFont typeface="+mj-lt"/>
                  <a:buAutoNum type="arabicPeriod" startAt="2"/>
                </a:pPr>
                <a:r>
                  <a:rPr lang="en" altLang="zh-TW" i="1" dirty="0"/>
                  <a:t>Adaboost </a:t>
                </a:r>
                <a:r>
                  <a:rPr lang="en" altLang="zh-TW" dirty="0"/>
                  <a:t>calculates the </a:t>
                </a:r>
                <a:r>
                  <a:rPr lang="en" altLang="zh-TW" i="1" dirty="0"/>
                  <a:t>i</a:t>
                </a:r>
                <a:r>
                  <a:rPr lang="en" altLang="zh-TW" dirty="0"/>
                  <a:t>-th classifier’s overall error, </a:t>
                </a:r>
                <a14:m>
                  <m:oMath xmlns:m="http://schemas.openxmlformats.org/officeDocument/2006/math">
                    <m:sSub>
                      <m:sSubPr>
                        <m:ctrlPr>
                          <a:rPr lang="en-US" altLang="zh-TW" i="1">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m:t>
                        </m:r>
                      </m:e>
                      <m:sub>
                        <m:r>
                          <m:rPr>
                            <m:nor/>
                          </m:rPr>
                          <a:rPr lang="en" altLang="zh-TW" i="1" dirty="0"/>
                          <m:t>i</m:t>
                        </m:r>
                      </m:sub>
                    </m:sSub>
                  </m:oMath>
                </a14:m>
                <a:r>
                  <a:rPr lang="en" altLang="zh-TW" dirty="0"/>
                  <a:t>, as the weighted sum of errors on the whole original training set. </a:t>
                </a:r>
              </a:p>
              <a:p>
                <a:endParaRPr kumimoji="1" lang="zh-TW" altLang="en-US" dirty="0"/>
              </a:p>
            </p:txBody>
          </p:sp>
        </mc:Choice>
        <mc:Fallback xmlns="">
          <p:sp>
            <p:nvSpPr>
              <p:cNvPr id="3" name="內容版面配置區 2">
                <a:extLst>
                  <a:ext uri="{FF2B5EF4-FFF2-40B4-BE49-F238E27FC236}">
                    <a16:creationId xmlns:a16="http://schemas.microsoft.com/office/drawing/2014/main" id="{926081BD-B396-E34C-9636-FFD7483683F5}"/>
                  </a:ext>
                </a:extLst>
              </p:cNvPr>
              <p:cNvSpPr>
                <a:spLocks noGrp="1" noRot="1" noChangeAspect="1" noMove="1" noResize="1" noEditPoints="1" noAdjustHandles="1" noChangeArrowheads="1" noChangeShapeType="1" noTextEdit="1"/>
              </p:cNvSpPr>
              <p:nvPr>
                <p:ph idx="1"/>
              </p:nvPr>
            </p:nvSpPr>
            <p:spPr>
              <a:blipFill>
                <a:blip r:embed="rId2"/>
                <a:stretch>
                  <a:fillRect l="-924" t="-1120" r="-308"/>
                </a:stretch>
              </a:blipFill>
            </p:spPr>
            <p:txBody>
              <a:bodyPr/>
              <a:lstStyle/>
              <a:p>
                <a:r>
                  <a:rPr lang="zh-TW" altLang="en-US">
                    <a:noFill/>
                  </a:rPr>
                  <a:t> </a:t>
                </a:r>
              </a:p>
            </p:txBody>
          </p:sp>
        </mc:Fallback>
      </mc:AlternateContent>
      <p:sp>
        <p:nvSpPr>
          <p:cNvPr id="5" name="矩形 4">
            <a:extLst>
              <a:ext uri="{FF2B5EF4-FFF2-40B4-BE49-F238E27FC236}">
                <a16:creationId xmlns:a16="http://schemas.microsoft.com/office/drawing/2014/main" id="{33B1DD9C-6251-B544-B77E-4F1AE263167C}"/>
              </a:ext>
            </a:extLst>
          </p:cNvPr>
          <p:cNvSpPr/>
          <p:nvPr/>
        </p:nvSpPr>
        <p:spPr>
          <a:xfrm>
            <a:off x="107504" y="6453336"/>
            <a:ext cx="6840760" cy="404664"/>
          </a:xfrm>
          <a:prstGeom prst="rect">
            <a:avLst/>
          </a:prstGeom>
          <a:solidFill>
            <a:srgbClr val="662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40AF699B-58AF-4042-9C39-05F3B74E210C}"/>
                  </a:ext>
                </a:extLst>
              </p:cNvPr>
              <p:cNvGraphicFramePr>
                <a:graphicFrameLocks noGrp="1"/>
              </p:cNvGraphicFramePr>
              <p:nvPr>
                <p:extLst>
                  <p:ext uri="{D42A27DB-BD31-4B8C-83A1-F6EECF244321}">
                    <p14:modId xmlns:p14="http://schemas.microsoft.com/office/powerpoint/2010/main" val="284708850"/>
                  </p:ext>
                </p:extLst>
              </p:nvPr>
            </p:nvGraphicFramePr>
            <p:xfrm>
              <a:off x="505130" y="3047490"/>
              <a:ext cx="8133740" cy="1517396"/>
            </p:xfrm>
            <a:graphic>
              <a:graphicData uri="http://schemas.openxmlformats.org/drawingml/2006/table">
                <a:tbl>
                  <a:tblPr firstRow="1" bandRow="1">
                    <a:tableStyleId>{00A15C55-8517-42AA-B614-E9B94910E393}</a:tableStyleId>
                  </a:tblPr>
                  <a:tblGrid>
                    <a:gridCol w="1179870">
                      <a:extLst>
                        <a:ext uri="{9D8B030D-6E8A-4147-A177-3AD203B41FA5}">
                          <a16:colId xmlns:a16="http://schemas.microsoft.com/office/drawing/2014/main" val="3489939625"/>
                        </a:ext>
                      </a:extLst>
                    </a:gridCol>
                    <a:gridCol w="695387">
                      <a:extLst>
                        <a:ext uri="{9D8B030D-6E8A-4147-A177-3AD203B41FA5}">
                          <a16:colId xmlns:a16="http://schemas.microsoft.com/office/drawing/2014/main" val="3388510853"/>
                        </a:ext>
                      </a:extLst>
                    </a:gridCol>
                    <a:gridCol w="695387">
                      <a:extLst>
                        <a:ext uri="{9D8B030D-6E8A-4147-A177-3AD203B41FA5}">
                          <a16:colId xmlns:a16="http://schemas.microsoft.com/office/drawing/2014/main" val="1618353145"/>
                        </a:ext>
                      </a:extLst>
                    </a:gridCol>
                    <a:gridCol w="695387">
                      <a:extLst>
                        <a:ext uri="{9D8B030D-6E8A-4147-A177-3AD203B41FA5}">
                          <a16:colId xmlns:a16="http://schemas.microsoft.com/office/drawing/2014/main" val="3563296725"/>
                        </a:ext>
                      </a:extLst>
                    </a:gridCol>
                    <a:gridCol w="695387">
                      <a:extLst>
                        <a:ext uri="{9D8B030D-6E8A-4147-A177-3AD203B41FA5}">
                          <a16:colId xmlns:a16="http://schemas.microsoft.com/office/drawing/2014/main" val="3418877803"/>
                        </a:ext>
                      </a:extLst>
                    </a:gridCol>
                    <a:gridCol w="695387">
                      <a:extLst>
                        <a:ext uri="{9D8B030D-6E8A-4147-A177-3AD203B41FA5}">
                          <a16:colId xmlns:a16="http://schemas.microsoft.com/office/drawing/2014/main" val="2324141196"/>
                        </a:ext>
                      </a:extLst>
                    </a:gridCol>
                    <a:gridCol w="695387">
                      <a:extLst>
                        <a:ext uri="{9D8B030D-6E8A-4147-A177-3AD203B41FA5}">
                          <a16:colId xmlns:a16="http://schemas.microsoft.com/office/drawing/2014/main" val="1449833530"/>
                        </a:ext>
                      </a:extLst>
                    </a:gridCol>
                    <a:gridCol w="695387">
                      <a:extLst>
                        <a:ext uri="{9D8B030D-6E8A-4147-A177-3AD203B41FA5}">
                          <a16:colId xmlns:a16="http://schemas.microsoft.com/office/drawing/2014/main" val="3654412853"/>
                        </a:ext>
                      </a:extLst>
                    </a:gridCol>
                    <a:gridCol w="695387">
                      <a:extLst>
                        <a:ext uri="{9D8B030D-6E8A-4147-A177-3AD203B41FA5}">
                          <a16:colId xmlns:a16="http://schemas.microsoft.com/office/drawing/2014/main" val="2694169632"/>
                        </a:ext>
                      </a:extLst>
                    </a:gridCol>
                    <a:gridCol w="695387">
                      <a:extLst>
                        <a:ext uri="{9D8B030D-6E8A-4147-A177-3AD203B41FA5}">
                          <a16:colId xmlns:a16="http://schemas.microsoft.com/office/drawing/2014/main" val="3515629672"/>
                        </a:ext>
                      </a:extLst>
                    </a:gridCol>
                    <a:gridCol w="695387">
                      <a:extLst>
                        <a:ext uri="{9D8B030D-6E8A-4147-A177-3AD203B41FA5}">
                          <a16:colId xmlns:a16="http://schemas.microsoft.com/office/drawing/2014/main" val="584410991"/>
                        </a:ext>
                      </a:extLst>
                    </a:gridCol>
                  </a:tblGrid>
                  <a:tr h="370840">
                    <a:tc>
                      <a:txBody>
                        <a:bodyPr/>
                        <a:lstStyle/>
                        <a:p>
                          <a:pPr algn="ctr"/>
                          <a14:m>
                            <m:oMathPara xmlns:m="http://schemas.openxmlformats.org/officeDocument/2006/math">
                              <m:oMathParaPr>
                                <m:jc m:val="centerGroup"/>
                              </m:oMathParaPr>
                              <m:oMath xmlns:m="http://schemas.openxmlformats.org/officeDocument/2006/math">
                                <m:sSub>
                                  <m:sSubPr>
                                    <m:ctrlPr>
                                      <a:rPr lang="en" altLang="zh-TW" sz="1800" i="1" smtClean="0">
                                        <a:latin typeface="Cambria Math" panose="02040503050406030204" pitchFamily="18" charset="0"/>
                                        <a:ea typeface="Cambria Math" panose="02040503050406030204" pitchFamily="18" charset="0"/>
                                      </a:rPr>
                                    </m:ctrlPr>
                                  </m:sSubPr>
                                  <m:e>
                                    <m:r>
                                      <a:rPr lang="en-US" altLang="zh-TW" sz="1800" b="0" i="1" smtClean="0">
                                        <a:latin typeface="Cambria Math" panose="02040503050406030204" pitchFamily="18" charset="0"/>
                                        <a:ea typeface="Cambria Math" panose="02040503050406030204" pitchFamily="18" charset="0"/>
                                      </a:rPr>
                                      <m:t>𝑥</m:t>
                                    </m:r>
                                  </m:e>
                                  <m:sub>
                                    <m:r>
                                      <a:rPr lang="en-US" altLang="zh-TW" sz="1800" b="0" i="1" smtClean="0">
                                        <a:latin typeface="Cambria Math" panose="02040503050406030204" pitchFamily="18" charset="0"/>
                                        <a:ea typeface="Cambria Math" panose="02040503050406030204" pitchFamily="18" charset="0"/>
                                      </a:rPr>
                                      <m:t>𝑗</m:t>
                                    </m:r>
                                  </m:sub>
                                </m:sSub>
                              </m:oMath>
                            </m:oMathPara>
                          </a14:m>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3</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4</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6</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7</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8</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9</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10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28379289"/>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 altLang="zh-TW" sz="1800" i="1" smtClean="0">
                                        <a:latin typeface="Cambria Math" panose="02040503050406030204" pitchFamily="18" charset="0"/>
                                        <a:ea typeface="Cambria Math" panose="02040503050406030204" pitchFamily="18" charset="0"/>
                                      </a:rPr>
                                    </m:ctrlPr>
                                  </m:sSubPr>
                                  <m:e>
                                    <m:r>
                                      <a:rPr lang="en-US" altLang="zh-TW" sz="1800" b="0" i="1" smtClean="0">
                                        <a:latin typeface="Cambria Math" panose="02040503050406030204" pitchFamily="18" charset="0"/>
                                        <a:ea typeface="Cambria Math" panose="02040503050406030204" pitchFamily="18" charset="0"/>
                                      </a:rPr>
                                      <m:t>𝑝</m:t>
                                    </m:r>
                                  </m:e>
                                  <m:sub>
                                    <m:r>
                                      <a:rPr lang="en-US" altLang="zh-TW" sz="1800" b="0" i="1" smtClean="0">
                                        <a:latin typeface="Cambria Math" panose="02040503050406030204" pitchFamily="18" charset="0"/>
                                        <a:ea typeface="Cambria Math" panose="02040503050406030204" pitchFamily="18" charset="0"/>
                                      </a:rPr>
                                      <m:t>1</m:t>
                                    </m:r>
                                  </m:sub>
                                </m:sSub>
                              </m:oMath>
                            </m:oMathPara>
                          </a14:m>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800" u="none" strike="noStrike" dirty="0">
                              <a:effectLst/>
                              <a:latin typeface="Times" pitchFamily="2" charset="0"/>
                            </a:rPr>
                            <a:t>0.1</a:t>
                          </a:r>
                          <a:endParaRPr lang="en-US" altLang="zh-TW" sz="1800" b="0" i="0" u="none" strike="noStrike" dirty="0">
                            <a:solidFill>
                              <a:srgbClr val="000000"/>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800" u="none" strike="noStrike" dirty="0">
                              <a:effectLst/>
                              <a:latin typeface="Times" pitchFamily="2" charset="0"/>
                            </a:rPr>
                            <a:t>0.1</a:t>
                          </a:r>
                          <a:endParaRPr lang="en-US" altLang="zh-TW" sz="1800" b="0" i="0" u="none" strike="noStrike" dirty="0">
                            <a:solidFill>
                              <a:srgbClr val="000000"/>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800" u="none" strike="noStrike" dirty="0">
                              <a:effectLst/>
                              <a:latin typeface="Times" pitchFamily="2" charset="0"/>
                            </a:rPr>
                            <a:t>0.1</a:t>
                          </a:r>
                          <a:endParaRPr lang="en-US" altLang="zh-TW" sz="1800" b="0" i="0" u="none" strike="noStrike" dirty="0">
                            <a:solidFill>
                              <a:srgbClr val="000000"/>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800" u="none" strike="noStrike" dirty="0">
                              <a:effectLst/>
                              <a:latin typeface="Times" pitchFamily="2" charset="0"/>
                            </a:rPr>
                            <a:t>0.1</a:t>
                          </a:r>
                          <a:endParaRPr lang="en-US" altLang="zh-TW" sz="1800" b="0" i="0" u="none" strike="noStrike" dirty="0">
                            <a:solidFill>
                              <a:srgbClr val="000000"/>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800" u="none" strike="noStrike" dirty="0">
                              <a:effectLst/>
                              <a:latin typeface="Times" pitchFamily="2" charset="0"/>
                            </a:rPr>
                            <a:t>0.1</a:t>
                          </a:r>
                          <a:endParaRPr lang="en-US" altLang="zh-TW" sz="1800" b="0" i="0" u="none" strike="noStrike" dirty="0">
                            <a:solidFill>
                              <a:srgbClr val="000000"/>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800" u="none" strike="noStrike" dirty="0">
                              <a:effectLst/>
                              <a:latin typeface="Times" pitchFamily="2" charset="0"/>
                            </a:rPr>
                            <a:t>0.1</a:t>
                          </a:r>
                          <a:endParaRPr lang="en-US" altLang="zh-TW" sz="1800" b="0" i="0" u="none" strike="noStrike" dirty="0">
                            <a:solidFill>
                              <a:srgbClr val="000000"/>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800" u="none" strike="noStrike" dirty="0">
                              <a:effectLst/>
                              <a:latin typeface="Times" pitchFamily="2" charset="0"/>
                            </a:rPr>
                            <a:t>0.1</a:t>
                          </a:r>
                          <a:endParaRPr lang="en-US" altLang="zh-TW" sz="1800" b="0" i="0" u="none" strike="noStrike" dirty="0">
                            <a:solidFill>
                              <a:srgbClr val="000000"/>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800" u="none" strike="noStrike" dirty="0">
                              <a:effectLst/>
                              <a:latin typeface="Times" pitchFamily="2" charset="0"/>
                            </a:rPr>
                            <a:t>0.1</a:t>
                          </a:r>
                          <a:endParaRPr lang="en-US" altLang="zh-TW" sz="1800" b="0" i="0" u="none" strike="noStrike" dirty="0">
                            <a:solidFill>
                              <a:srgbClr val="000000"/>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800" u="none" strike="noStrike" dirty="0">
                              <a:effectLst/>
                              <a:latin typeface="Times" pitchFamily="2" charset="0"/>
                            </a:rPr>
                            <a:t>0.1</a:t>
                          </a:r>
                          <a:endParaRPr lang="en-US" altLang="zh-TW" sz="1800" b="0" i="0" u="none" strike="noStrike" dirty="0">
                            <a:solidFill>
                              <a:srgbClr val="000000"/>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800" u="none" strike="noStrike" dirty="0">
                              <a:effectLst/>
                              <a:latin typeface="Times" pitchFamily="2" charset="0"/>
                            </a:rPr>
                            <a:t>0.1</a:t>
                          </a:r>
                          <a:endParaRPr lang="en-US" altLang="zh-TW" sz="1800" b="0" i="0" u="none" strike="noStrike" dirty="0">
                            <a:solidFill>
                              <a:srgbClr val="000000"/>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133805127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 altLang="zh-TW" sz="1800" i="1" smtClean="0">
                                      <a:latin typeface="Cambria Math" panose="02040503050406030204" pitchFamily="18" charset="0"/>
                                      <a:ea typeface="Cambria Math" panose="02040503050406030204" pitchFamily="18" charset="0"/>
                                    </a:rPr>
                                  </m:ctrlPr>
                                </m:sSubPr>
                                <m:e>
                                  <m:r>
                                    <a:rPr lang="en-US" altLang="zh-TW" sz="1800" b="0" i="1" smtClean="0">
                                      <a:latin typeface="Cambria Math" panose="02040503050406030204" pitchFamily="18" charset="0"/>
                                      <a:ea typeface="Cambria Math" panose="02040503050406030204" pitchFamily="18" charset="0"/>
                                    </a:rPr>
                                    <m:t>𝑒</m:t>
                                  </m:r>
                                </m:e>
                                <m:sub>
                                  <m:r>
                                    <a:rPr lang="en-US" altLang="zh-TW" sz="1800" b="0" i="1" smtClean="0">
                                      <a:latin typeface="Cambria Math" panose="02040503050406030204" pitchFamily="18" charset="0"/>
                                      <a:ea typeface="Cambria Math" panose="02040503050406030204" pitchFamily="18" charset="0"/>
                                    </a:rPr>
                                    <m:t>1</m:t>
                                  </m:r>
                                </m:sub>
                              </m:sSub>
                            </m:oMath>
                          </a14:m>
                          <a:r>
                            <a:rPr lang="en-US" altLang="zh-TW" sz="1800" u="none" strike="noStrike" dirty="0">
                              <a:effectLst/>
                            </a:rPr>
                            <a:t>(</a:t>
                          </a:r>
                          <a14:m>
                            <m:oMath xmlns:m="http://schemas.openxmlformats.org/officeDocument/2006/math">
                              <m:sSub>
                                <m:sSubPr>
                                  <m:ctrlPr>
                                    <a:rPr lang="en" altLang="zh-TW" sz="1800" i="1" smtClean="0">
                                      <a:latin typeface="Cambria Math" panose="02040503050406030204" pitchFamily="18" charset="0"/>
                                      <a:ea typeface="Cambria Math" panose="02040503050406030204" pitchFamily="18" charset="0"/>
                                    </a:rPr>
                                  </m:ctrlPr>
                                </m:sSubPr>
                                <m:e>
                                  <m:r>
                                    <a:rPr lang="en-US" altLang="zh-TW" sz="1800" b="0" i="1" smtClean="0">
                                      <a:latin typeface="Cambria Math" panose="02040503050406030204" pitchFamily="18" charset="0"/>
                                      <a:ea typeface="Cambria Math" panose="02040503050406030204" pitchFamily="18" charset="0"/>
                                    </a:rPr>
                                    <m:t>𝑥</m:t>
                                  </m:r>
                                </m:e>
                                <m:sub>
                                  <m:r>
                                    <a:rPr lang="en-US" altLang="zh-TW" sz="1800" b="0" i="1" smtClean="0">
                                      <a:latin typeface="Cambria Math" panose="02040503050406030204" pitchFamily="18" charset="0"/>
                                      <a:ea typeface="Cambria Math" panose="02040503050406030204" pitchFamily="18" charset="0"/>
                                    </a:rPr>
                                    <m:t>𝑗</m:t>
                                  </m:r>
                                </m:sub>
                              </m:sSub>
                            </m:oMath>
                          </a14:m>
                          <a:r>
                            <a:rPr lang="en-US" altLang="zh-TW" sz="1800" u="none" strike="noStrike" dirty="0">
                              <a:effectLst/>
                            </a:rPr>
                            <a:t>)</a:t>
                          </a:r>
                          <a:endParaRPr lang="en-US" altLang="zh-TW" sz="1800" b="0" i="0" u="none" strike="noStrike" dirty="0">
                            <a:solidFill>
                              <a:srgbClr val="000000"/>
                            </a:solidFill>
                            <a:effectLst/>
                            <a:latin typeface="新細明體" panose="02020500000000000000" pitchFamily="18" charset="-120"/>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31367192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 altLang="zh-TW" sz="1800" i="1" smtClean="0">
                                        <a:latin typeface="Cambria Math" panose="02040503050406030204" pitchFamily="18" charset="0"/>
                                        <a:ea typeface="Cambria Math" panose="02040503050406030204" pitchFamily="18" charset="0"/>
                                      </a:rPr>
                                    </m:ctrlPr>
                                  </m:sSubPr>
                                  <m:e>
                                    <m:r>
                                      <m:rPr>
                                        <m:nor/>
                                      </m:rPr>
                                      <a:rPr lang="zh-TW" altLang="en-US" i="0" dirty="0" smtClean="0"/>
                                      <m:t>∈</m:t>
                                    </m:r>
                                  </m:e>
                                  <m:sub>
                                    <m:r>
                                      <a:rPr lang="en-US" altLang="zh-TW" sz="1800" b="0" i="1" smtClean="0">
                                        <a:latin typeface="Cambria Math" panose="02040503050406030204" pitchFamily="18" charset="0"/>
                                        <a:ea typeface="Cambria Math" panose="02040503050406030204" pitchFamily="18" charset="0"/>
                                      </a:rPr>
                                      <m:t>1</m:t>
                                    </m:r>
                                  </m:sub>
                                </m:sSub>
                              </m:oMath>
                            </m:oMathPara>
                          </a14:m>
                          <a:endParaRPr lang="en-US" altLang="zh-TW" sz="1800" b="0" i="0" u="none" strike="noStrike" dirty="0">
                            <a:solidFill>
                              <a:srgbClr val="000000"/>
                            </a:solidFill>
                            <a:effectLst/>
                            <a:latin typeface="新細明體" panose="02020500000000000000" pitchFamily="18" charset="-120"/>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gridSpan="10">
                      <a:txBody>
                        <a:bodyPr/>
                        <a:lstStyle/>
                        <a:p>
                          <a:pPr algn="ctr"/>
                          <a:r>
                            <a:rPr lang="en-US" altLang="zh-TW" dirty="0"/>
                            <a:t>0.1*1+0.1*1+0.1*1+0=0.3</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hMerge="1">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hMerge="1">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hMerge="1">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hMerge="1">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hMerge="1">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hMerge="1">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hMerge="1">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hMerge="1">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hMerge="1">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2957328044"/>
                      </a:ext>
                    </a:extLst>
                  </a:tr>
                </a:tbl>
              </a:graphicData>
            </a:graphic>
          </p:graphicFrame>
        </mc:Choice>
        <mc:Fallback xmlns="">
          <p:graphicFrame>
            <p:nvGraphicFramePr>
              <p:cNvPr id="7" name="表格 6">
                <a:extLst>
                  <a:ext uri="{FF2B5EF4-FFF2-40B4-BE49-F238E27FC236}">
                    <a16:creationId xmlns:a16="http://schemas.microsoft.com/office/drawing/2014/main" id="{40AF699B-58AF-4042-9C39-05F3B74E210C}"/>
                  </a:ext>
                </a:extLst>
              </p:cNvPr>
              <p:cNvGraphicFramePr>
                <a:graphicFrameLocks noGrp="1"/>
              </p:cNvGraphicFramePr>
              <p:nvPr>
                <p:extLst>
                  <p:ext uri="{D42A27DB-BD31-4B8C-83A1-F6EECF244321}">
                    <p14:modId xmlns:p14="http://schemas.microsoft.com/office/powerpoint/2010/main" val="284708850"/>
                  </p:ext>
                </p:extLst>
              </p:nvPr>
            </p:nvGraphicFramePr>
            <p:xfrm>
              <a:off x="505130" y="3047490"/>
              <a:ext cx="8133740" cy="1517396"/>
            </p:xfrm>
            <a:graphic>
              <a:graphicData uri="http://schemas.openxmlformats.org/drawingml/2006/table">
                <a:tbl>
                  <a:tblPr firstRow="1" bandRow="1">
                    <a:tableStyleId>{00A15C55-8517-42AA-B614-E9B94910E393}</a:tableStyleId>
                  </a:tblPr>
                  <a:tblGrid>
                    <a:gridCol w="1179870">
                      <a:extLst>
                        <a:ext uri="{9D8B030D-6E8A-4147-A177-3AD203B41FA5}">
                          <a16:colId xmlns:a16="http://schemas.microsoft.com/office/drawing/2014/main" val="3489939625"/>
                        </a:ext>
                      </a:extLst>
                    </a:gridCol>
                    <a:gridCol w="695387">
                      <a:extLst>
                        <a:ext uri="{9D8B030D-6E8A-4147-A177-3AD203B41FA5}">
                          <a16:colId xmlns:a16="http://schemas.microsoft.com/office/drawing/2014/main" val="3388510853"/>
                        </a:ext>
                      </a:extLst>
                    </a:gridCol>
                    <a:gridCol w="695387">
                      <a:extLst>
                        <a:ext uri="{9D8B030D-6E8A-4147-A177-3AD203B41FA5}">
                          <a16:colId xmlns:a16="http://schemas.microsoft.com/office/drawing/2014/main" val="1618353145"/>
                        </a:ext>
                      </a:extLst>
                    </a:gridCol>
                    <a:gridCol w="695387">
                      <a:extLst>
                        <a:ext uri="{9D8B030D-6E8A-4147-A177-3AD203B41FA5}">
                          <a16:colId xmlns:a16="http://schemas.microsoft.com/office/drawing/2014/main" val="3563296725"/>
                        </a:ext>
                      </a:extLst>
                    </a:gridCol>
                    <a:gridCol w="695387">
                      <a:extLst>
                        <a:ext uri="{9D8B030D-6E8A-4147-A177-3AD203B41FA5}">
                          <a16:colId xmlns:a16="http://schemas.microsoft.com/office/drawing/2014/main" val="3418877803"/>
                        </a:ext>
                      </a:extLst>
                    </a:gridCol>
                    <a:gridCol w="695387">
                      <a:extLst>
                        <a:ext uri="{9D8B030D-6E8A-4147-A177-3AD203B41FA5}">
                          <a16:colId xmlns:a16="http://schemas.microsoft.com/office/drawing/2014/main" val="2324141196"/>
                        </a:ext>
                      </a:extLst>
                    </a:gridCol>
                    <a:gridCol w="695387">
                      <a:extLst>
                        <a:ext uri="{9D8B030D-6E8A-4147-A177-3AD203B41FA5}">
                          <a16:colId xmlns:a16="http://schemas.microsoft.com/office/drawing/2014/main" val="1449833530"/>
                        </a:ext>
                      </a:extLst>
                    </a:gridCol>
                    <a:gridCol w="695387">
                      <a:extLst>
                        <a:ext uri="{9D8B030D-6E8A-4147-A177-3AD203B41FA5}">
                          <a16:colId xmlns:a16="http://schemas.microsoft.com/office/drawing/2014/main" val="3654412853"/>
                        </a:ext>
                      </a:extLst>
                    </a:gridCol>
                    <a:gridCol w="695387">
                      <a:extLst>
                        <a:ext uri="{9D8B030D-6E8A-4147-A177-3AD203B41FA5}">
                          <a16:colId xmlns:a16="http://schemas.microsoft.com/office/drawing/2014/main" val="2694169632"/>
                        </a:ext>
                      </a:extLst>
                    </a:gridCol>
                    <a:gridCol w="695387">
                      <a:extLst>
                        <a:ext uri="{9D8B030D-6E8A-4147-A177-3AD203B41FA5}">
                          <a16:colId xmlns:a16="http://schemas.microsoft.com/office/drawing/2014/main" val="3515629672"/>
                        </a:ext>
                      </a:extLst>
                    </a:gridCol>
                    <a:gridCol w="695387">
                      <a:extLst>
                        <a:ext uri="{9D8B030D-6E8A-4147-A177-3AD203B41FA5}">
                          <a16:colId xmlns:a16="http://schemas.microsoft.com/office/drawing/2014/main" val="584410991"/>
                        </a:ext>
                      </a:extLst>
                    </a:gridCol>
                  </a:tblGrid>
                  <a:tr h="387858">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75" t="-3226" r="-590323" b="-312903"/>
                          </a:stretch>
                        </a:blip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3</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4</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6</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7</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8</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9</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10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28379289"/>
                      </a:ext>
                    </a:extLst>
                  </a:tr>
                  <a:tr h="370840">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75" t="-106667" r="-590323" b="-223333"/>
                          </a:stretch>
                        </a:blipFill>
                      </a:tcPr>
                    </a:tc>
                    <a:tc>
                      <a:txBody>
                        <a:bodyPr/>
                        <a:lstStyle/>
                        <a:p>
                          <a:pPr algn="ctr" fontAlgn="ctr"/>
                          <a:r>
                            <a:rPr lang="en-US" altLang="zh-TW" sz="1800" u="none" strike="noStrike" dirty="0">
                              <a:effectLst/>
                              <a:latin typeface="Times" pitchFamily="2" charset="0"/>
                            </a:rPr>
                            <a:t>0.1</a:t>
                          </a:r>
                          <a:endParaRPr lang="en-US" altLang="zh-TW" sz="1800" b="0" i="0" u="none" strike="noStrike" dirty="0">
                            <a:solidFill>
                              <a:srgbClr val="000000"/>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800" u="none" strike="noStrike" dirty="0">
                              <a:effectLst/>
                              <a:latin typeface="Times" pitchFamily="2" charset="0"/>
                            </a:rPr>
                            <a:t>0.1</a:t>
                          </a:r>
                          <a:endParaRPr lang="en-US" altLang="zh-TW" sz="1800" b="0" i="0" u="none" strike="noStrike" dirty="0">
                            <a:solidFill>
                              <a:srgbClr val="000000"/>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800" u="none" strike="noStrike" dirty="0">
                              <a:effectLst/>
                              <a:latin typeface="Times" pitchFamily="2" charset="0"/>
                            </a:rPr>
                            <a:t>0.1</a:t>
                          </a:r>
                          <a:endParaRPr lang="en-US" altLang="zh-TW" sz="1800" b="0" i="0" u="none" strike="noStrike" dirty="0">
                            <a:solidFill>
                              <a:srgbClr val="000000"/>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800" u="none" strike="noStrike" dirty="0">
                              <a:effectLst/>
                              <a:latin typeface="Times" pitchFamily="2" charset="0"/>
                            </a:rPr>
                            <a:t>0.1</a:t>
                          </a:r>
                          <a:endParaRPr lang="en-US" altLang="zh-TW" sz="1800" b="0" i="0" u="none" strike="noStrike" dirty="0">
                            <a:solidFill>
                              <a:srgbClr val="000000"/>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800" u="none" strike="noStrike" dirty="0">
                              <a:effectLst/>
                              <a:latin typeface="Times" pitchFamily="2" charset="0"/>
                            </a:rPr>
                            <a:t>0.1</a:t>
                          </a:r>
                          <a:endParaRPr lang="en-US" altLang="zh-TW" sz="1800" b="0" i="0" u="none" strike="noStrike" dirty="0">
                            <a:solidFill>
                              <a:srgbClr val="000000"/>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800" u="none" strike="noStrike" dirty="0">
                              <a:effectLst/>
                              <a:latin typeface="Times" pitchFamily="2" charset="0"/>
                            </a:rPr>
                            <a:t>0.1</a:t>
                          </a:r>
                          <a:endParaRPr lang="en-US" altLang="zh-TW" sz="1800" b="0" i="0" u="none" strike="noStrike" dirty="0">
                            <a:solidFill>
                              <a:srgbClr val="000000"/>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800" u="none" strike="noStrike" dirty="0">
                              <a:effectLst/>
                              <a:latin typeface="Times" pitchFamily="2" charset="0"/>
                            </a:rPr>
                            <a:t>0.1</a:t>
                          </a:r>
                          <a:endParaRPr lang="en-US" altLang="zh-TW" sz="1800" b="0" i="0" u="none" strike="noStrike" dirty="0">
                            <a:solidFill>
                              <a:srgbClr val="000000"/>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800" u="none" strike="noStrike" dirty="0">
                              <a:effectLst/>
                              <a:latin typeface="Times" pitchFamily="2" charset="0"/>
                            </a:rPr>
                            <a:t>0.1</a:t>
                          </a:r>
                          <a:endParaRPr lang="en-US" altLang="zh-TW" sz="1800" b="0" i="0" u="none" strike="noStrike" dirty="0">
                            <a:solidFill>
                              <a:srgbClr val="000000"/>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800" u="none" strike="noStrike" dirty="0">
                              <a:effectLst/>
                              <a:latin typeface="Times" pitchFamily="2" charset="0"/>
                            </a:rPr>
                            <a:t>0.1</a:t>
                          </a:r>
                          <a:endParaRPr lang="en-US" altLang="zh-TW" sz="1800" b="0" i="0" u="none" strike="noStrike" dirty="0">
                            <a:solidFill>
                              <a:srgbClr val="000000"/>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800" u="none" strike="noStrike" dirty="0">
                              <a:effectLst/>
                              <a:latin typeface="Times" pitchFamily="2" charset="0"/>
                            </a:rPr>
                            <a:t>0.1</a:t>
                          </a:r>
                          <a:endParaRPr lang="en-US" altLang="zh-TW" sz="1800" b="0" i="0" u="none" strike="noStrike" dirty="0">
                            <a:solidFill>
                              <a:srgbClr val="000000"/>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1338051271"/>
                      </a:ext>
                    </a:extLst>
                  </a:tr>
                  <a:tr h="387858">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75" t="-206667" r="-590323" b="-123333"/>
                          </a:stretch>
                        </a:blip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313671920"/>
                      </a:ext>
                    </a:extLst>
                  </a:tr>
                  <a:tr h="370840">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75" t="-306667" r="-590323" b="-23333"/>
                          </a:stretch>
                        </a:blipFill>
                      </a:tcPr>
                    </a:tc>
                    <a:tc gridSpan="10">
                      <a:txBody>
                        <a:bodyPr/>
                        <a:lstStyle/>
                        <a:p>
                          <a:pPr algn="ctr"/>
                          <a:r>
                            <a:rPr lang="en-US" altLang="zh-TW" dirty="0"/>
                            <a:t>0.1*1+0.1*1+0.1*1+0=0.3</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hMerge="1">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hMerge="1">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hMerge="1">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hMerge="1">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hMerge="1">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hMerge="1">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hMerge="1">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hMerge="1">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hMerge="1">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2957328044"/>
                      </a:ext>
                    </a:extLst>
                  </a:tr>
                </a:tbl>
              </a:graphicData>
            </a:graphic>
          </p:graphicFrame>
        </mc:Fallback>
      </mc:AlternateContent>
    </p:spTree>
    <p:extLst>
      <p:ext uri="{BB962C8B-B14F-4D97-AF65-F5344CB8AC3E}">
        <p14:creationId xmlns:p14="http://schemas.microsoft.com/office/powerpoint/2010/main" val="36557878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FFCBE8-22EA-D949-A2D2-3A611F031D09}"/>
              </a:ext>
            </a:extLst>
          </p:cNvPr>
          <p:cNvSpPr>
            <a:spLocks noGrp="1"/>
          </p:cNvSpPr>
          <p:nvPr>
            <p:ph type="title"/>
          </p:nvPr>
        </p:nvSpPr>
        <p:spPr/>
        <p:txBody>
          <a:bodyPr/>
          <a:lstStyle/>
          <a:p>
            <a:r>
              <a:rPr lang="en-US" altLang="zh-TW" dirty="0" err="1"/>
              <a:t>Adaboost</a:t>
            </a:r>
            <a:r>
              <a:rPr lang="zh-TW" altLang="en-US" dirty="0"/>
              <a:t> </a:t>
            </a:r>
            <a:r>
              <a:rPr lang="en-US" altLang="zh-TW" dirty="0"/>
              <a:t>Procedure (3)</a:t>
            </a:r>
            <a:endParaRPr kumimoji="1"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926081BD-B396-E34C-9636-FFD7483683F5}"/>
                  </a:ext>
                </a:extLst>
              </p:cNvPr>
              <p:cNvSpPr>
                <a:spLocks noGrp="1"/>
              </p:cNvSpPr>
              <p:nvPr>
                <p:ph idx="1"/>
              </p:nvPr>
            </p:nvSpPr>
            <p:spPr/>
            <p:txBody>
              <a:bodyPr/>
              <a:lstStyle/>
              <a:p>
                <a:pPr marL="457200" indent="-457200">
                  <a:buFont typeface="+mj-lt"/>
                  <a:buAutoNum type="arabicPeriod" startAt="3"/>
                </a:pPr>
                <a:r>
                  <a:rPr lang="en" altLang="zh-TW" dirty="0"/>
                  <a:t>Each such probability is multiplied by the term. </a:t>
                </a:r>
                <a14:m>
                  <m:oMath xmlns:m="http://schemas.openxmlformats.org/officeDocument/2006/math">
                    <m:sSub>
                      <m:sSubPr>
                        <m:ctrlPr>
                          <a:rPr lang="en" altLang="zh-TW" sz="2000" i="1" smtClean="0">
                            <a:latin typeface="Cambria Math" panose="02040503050406030204" pitchFamily="18" charset="0"/>
                            <a:ea typeface="Cambria Math" panose="02040503050406030204" pitchFamily="18" charset="0"/>
                          </a:rPr>
                        </m:ctrlPr>
                      </m:sSubPr>
                      <m:e>
                        <m:r>
                          <a:rPr lang="en" altLang="zh-TW" sz="2000" i="1">
                            <a:latin typeface="Cambria Math" panose="02040503050406030204" pitchFamily="18" charset="0"/>
                            <a:ea typeface="Cambria Math" panose="02040503050406030204" pitchFamily="18" charset="0"/>
                          </a:rPr>
                          <m:t>𝛽</m:t>
                        </m:r>
                      </m:e>
                      <m:sub>
                        <m:r>
                          <a:rPr lang="en-US" altLang="zh-TW" sz="2000" b="0" i="1" smtClean="0">
                            <a:latin typeface="Cambria Math" panose="02040503050406030204" pitchFamily="18" charset="0"/>
                            <a:ea typeface="Cambria Math" panose="02040503050406030204" pitchFamily="18" charset="0"/>
                          </a:rPr>
                          <m:t>𝑖</m:t>
                        </m:r>
                      </m:sub>
                    </m:sSub>
                    <m:r>
                      <a:rPr lang="en-US" altLang="zh-TW" sz="2000" b="0" i="1" smtClean="0">
                        <a:latin typeface="Cambria Math" panose="02040503050406030204" pitchFamily="18" charset="0"/>
                        <a:ea typeface="Cambria Math" panose="02040503050406030204" pitchFamily="18" charset="0"/>
                      </a:rPr>
                      <m:t>=</m:t>
                    </m:r>
                    <m:f>
                      <m:fPr>
                        <m:ctrlPr>
                          <a:rPr lang="en-US" altLang="zh-TW" sz="2000" b="0" i="1" smtClean="0">
                            <a:latin typeface="Cambria Math" panose="02040503050406030204" pitchFamily="18" charset="0"/>
                            <a:ea typeface="Cambria Math" panose="02040503050406030204" pitchFamily="18" charset="0"/>
                          </a:rPr>
                        </m:ctrlPr>
                      </m:fPr>
                      <m:num>
                        <m:sSub>
                          <m:sSubPr>
                            <m:ctrlPr>
                              <a:rPr lang="en-US" altLang="zh-TW" sz="2000" b="0" i="1" smtClean="0">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Cambria Math" panose="02040503050406030204" pitchFamily="18" charset="0"/>
                              </a:rPr>
                              <m:t>∈</m:t>
                            </m:r>
                          </m:e>
                          <m:sub>
                            <m:r>
                              <m:rPr>
                                <m:nor/>
                              </m:rPr>
                              <a:rPr lang="en" altLang="zh-TW" sz="2000" i="1" dirty="0"/>
                              <m:t>i</m:t>
                            </m:r>
                          </m:sub>
                        </m:sSub>
                      </m:num>
                      <m:den>
                        <m:r>
                          <a:rPr lang="en-US" altLang="zh-TW" sz="2000" b="0" i="1" smtClean="0">
                            <a:latin typeface="Cambria Math" panose="02040503050406030204" pitchFamily="18" charset="0"/>
                            <a:ea typeface="Cambria Math" panose="02040503050406030204" pitchFamily="18" charset="0"/>
                          </a:rPr>
                          <m:t>1−</m:t>
                        </m:r>
                        <m:sSub>
                          <m:sSubPr>
                            <m:ctrlPr>
                              <a:rPr lang="en-US"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Cambria Math" panose="02040503050406030204" pitchFamily="18" charset="0"/>
                              </a:rPr>
                              <m:t>∈</m:t>
                            </m:r>
                          </m:e>
                          <m:sub>
                            <m:r>
                              <m:rPr>
                                <m:nor/>
                              </m:rPr>
                              <a:rPr lang="en" altLang="zh-TW" sz="2000" i="1" dirty="0"/>
                              <m:t>i</m:t>
                            </m:r>
                          </m:sub>
                        </m:sSub>
                      </m:den>
                    </m:f>
                  </m:oMath>
                </a14:m>
                <a:endParaRPr lang="en" altLang="zh-TW" dirty="0"/>
              </a:p>
              <a:p>
                <a:pPr marL="457200" indent="-457200">
                  <a:buFont typeface="+mj-lt"/>
                  <a:buAutoNum type="arabicPeriod" startAt="3"/>
                </a:pPr>
                <a:r>
                  <a:rPr lang="en" altLang="zh-TW" dirty="0"/>
                  <a:t>Modify the probabilities of correctly classified examples by </a:t>
                </a:r>
                <a14:m>
                  <m:oMath xmlns:m="http://schemas.openxmlformats.org/officeDocument/2006/math">
                    <m:sSub>
                      <m:sSubPr>
                        <m:ctrlPr>
                          <a:rPr lang="en" altLang="zh-TW" sz="2000" i="1">
                            <a:latin typeface="Cambria Math" panose="02040503050406030204" pitchFamily="18" charset="0"/>
                            <a:ea typeface="Cambria Math" panose="02040503050406030204" pitchFamily="18" charset="0"/>
                          </a:rPr>
                        </m:ctrlPr>
                      </m:sSubPr>
                      <m:e>
                        <m:r>
                          <a:rPr lang="en-US" altLang="zh-TW" sz="2000" b="0" i="1" smtClean="0">
                            <a:latin typeface="Cambria Math" panose="02040503050406030204" pitchFamily="18" charset="0"/>
                            <a:ea typeface="Cambria Math" panose="02040503050406030204" pitchFamily="18" charset="0"/>
                          </a:rPr>
                          <m:t>𝑝</m:t>
                        </m:r>
                      </m:e>
                      <m:sub>
                        <m:r>
                          <a:rPr lang="en-US" altLang="zh-TW" sz="2000" i="1">
                            <a:latin typeface="Cambria Math" panose="02040503050406030204" pitchFamily="18" charset="0"/>
                            <a:ea typeface="Cambria Math" panose="02040503050406030204" pitchFamily="18" charset="0"/>
                          </a:rPr>
                          <m:t>𝑖</m:t>
                        </m:r>
                        <m:r>
                          <a:rPr lang="en-US" altLang="zh-TW" sz="2000" b="0" i="1" smtClean="0">
                            <a:latin typeface="Cambria Math" panose="02040503050406030204" pitchFamily="18" charset="0"/>
                            <a:ea typeface="Cambria Math" panose="02040503050406030204" pitchFamily="18" charset="0"/>
                          </a:rPr>
                          <m:t>+1</m:t>
                        </m:r>
                      </m:sub>
                    </m:sSub>
                    <m:d>
                      <m:dPr>
                        <m:ctrlPr>
                          <a:rPr lang="en-US" altLang="zh-TW" sz="2000" b="0" i="1" smtClean="0">
                            <a:latin typeface="Cambria Math" panose="02040503050406030204" pitchFamily="18" charset="0"/>
                            <a:ea typeface="Cambria Math" panose="02040503050406030204" pitchFamily="18" charset="0"/>
                          </a:rPr>
                        </m:ctrlPr>
                      </m:dPr>
                      <m:e>
                        <m:sSub>
                          <m:sSubPr>
                            <m:ctrlPr>
                              <a:rPr lang="en-US" altLang="zh-TW" sz="2000" i="1">
                                <a:latin typeface="Cambria Math" panose="02040503050406030204" pitchFamily="18" charset="0"/>
                                <a:ea typeface="Cambria Math" panose="02040503050406030204" pitchFamily="18" charset="0"/>
                              </a:rPr>
                            </m:ctrlPr>
                          </m:sSubPr>
                          <m:e>
                            <m:r>
                              <a:rPr lang="en-US" altLang="zh-TW" sz="2000" b="0" i="1" smtClean="0">
                                <a:latin typeface="Cambria Math" panose="02040503050406030204" pitchFamily="18" charset="0"/>
                                <a:ea typeface="Cambria Math" panose="02040503050406030204" pitchFamily="18" charset="0"/>
                              </a:rPr>
                              <m:t>𝑥</m:t>
                            </m:r>
                          </m:e>
                          <m:sub>
                            <m:r>
                              <m:rPr>
                                <m:nor/>
                              </m:rPr>
                              <a:rPr lang="en-US" altLang="zh-TW" sz="2000" b="0" i="1" smtClean="0">
                                <a:latin typeface="Cambria Math" panose="02040503050406030204" pitchFamily="18" charset="0"/>
                                <a:ea typeface="Cambria Math" panose="02040503050406030204" pitchFamily="18" charset="0"/>
                              </a:rPr>
                              <m:t>j</m:t>
                            </m:r>
                          </m:sub>
                        </m:sSub>
                      </m:e>
                    </m:d>
                    <m:r>
                      <a:rPr lang="en-US" altLang="zh-TW" sz="2000" i="1">
                        <a:latin typeface="Cambria Math" panose="02040503050406030204" pitchFamily="18" charset="0"/>
                        <a:ea typeface="Cambria Math" panose="02040503050406030204" pitchFamily="18" charset="0"/>
                      </a:rPr>
                      <m:t>=</m:t>
                    </m:r>
                    <m:sSub>
                      <m:sSubPr>
                        <m:ctrlPr>
                          <a:rPr lang="en"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Cambria Math" panose="02040503050406030204" pitchFamily="18" charset="0"/>
                          </a:rPr>
                          <m:t>𝑝</m:t>
                        </m:r>
                      </m:e>
                      <m:sub>
                        <m:r>
                          <a:rPr lang="en-US" altLang="zh-TW" sz="2000" i="1">
                            <a:latin typeface="Cambria Math" panose="02040503050406030204" pitchFamily="18" charset="0"/>
                            <a:ea typeface="Cambria Math" panose="02040503050406030204" pitchFamily="18" charset="0"/>
                          </a:rPr>
                          <m:t>𝑖</m:t>
                        </m:r>
                      </m:sub>
                    </m:sSub>
                    <m:d>
                      <m:dPr>
                        <m:ctrlPr>
                          <a:rPr lang="en-US" altLang="zh-TW" sz="2000" i="1">
                            <a:latin typeface="Cambria Math" panose="02040503050406030204" pitchFamily="18" charset="0"/>
                            <a:ea typeface="Cambria Math" panose="02040503050406030204" pitchFamily="18" charset="0"/>
                          </a:rPr>
                        </m:ctrlPr>
                      </m:dPr>
                      <m:e>
                        <m:sSub>
                          <m:sSubPr>
                            <m:ctrlPr>
                              <a:rPr lang="en-US"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Cambria Math" panose="02040503050406030204" pitchFamily="18" charset="0"/>
                              </a:rPr>
                              <m:t>𝑥</m:t>
                            </m:r>
                          </m:e>
                          <m:sub>
                            <m:r>
                              <m:rPr>
                                <m:nor/>
                              </m:rPr>
                              <a:rPr lang="en-US" altLang="zh-TW" sz="2000" i="1">
                                <a:latin typeface="Cambria Math" panose="02040503050406030204" pitchFamily="18" charset="0"/>
                                <a:ea typeface="Cambria Math" panose="02040503050406030204" pitchFamily="18" charset="0"/>
                              </a:rPr>
                              <m:t>j</m:t>
                            </m:r>
                          </m:sub>
                        </m:sSub>
                      </m:e>
                    </m:d>
                    <m:r>
                      <a:rPr lang="en-US" altLang="zh-TW" sz="2000" b="0" i="1" smtClean="0">
                        <a:latin typeface="Cambria Math" panose="02040503050406030204" pitchFamily="18" charset="0"/>
                        <a:ea typeface="Cambria Math" panose="02040503050406030204" pitchFamily="18" charset="0"/>
                      </a:rPr>
                      <m:t>.</m:t>
                    </m:r>
                    <m:sSub>
                      <m:sSubPr>
                        <m:ctrlPr>
                          <a:rPr lang="en" altLang="zh-TW" sz="2000" i="1">
                            <a:latin typeface="Cambria Math" panose="02040503050406030204" pitchFamily="18" charset="0"/>
                            <a:ea typeface="Cambria Math" panose="02040503050406030204" pitchFamily="18" charset="0"/>
                          </a:rPr>
                        </m:ctrlPr>
                      </m:sSubPr>
                      <m:e>
                        <m:r>
                          <a:rPr lang="en" altLang="zh-TW" sz="2000" i="1">
                            <a:latin typeface="Cambria Math" panose="02040503050406030204" pitchFamily="18" charset="0"/>
                            <a:ea typeface="Cambria Math" panose="02040503050406030204" pitchFamily="18" charset="0"/>
                          </a:rPr>
                          <m:t>𝛽</m:t>
                        </m:r>
                      </m:e>
                      <m:sub>
                        <m:r>
                          <a:rPr lang="en-US" altLang="zh-TW" sz="2000" i="1">
                            <a:latin typeface="Cambria Math" panose="02040503050406030204" pitchFamily="18" charset="0"/>
                            <a:ea typeface="Cambria Math" panose="02040503050406030204" pitchFamily="18" charset="0"/>
                          </a:rPr>
                          <m:t>𝑖</m:t>
                        </m:r>
                      </m:sub>
                    </m:sSub>
                  </m:oMath>
                </a14:m>
                <a:endParaRPr lang="en-US" altLang="zh-TW" dirty="0"/>
              </a:p>
              <a:p>
                <a:pPr marL="457200" indent="-457200">
                  <a:buFont typeface="+mj-lt"/>
                  <a:buAutoNum type="arabicPeriod" startAt="3"/>
                </a:pPr>
                <a:r>
                  <a:rPr lang="en-US" altLang="zh-TW" dirty="0"/>
                  <a:t>Normalizing the probabilities</a:t>
                </a:r>
              </a:p>
              <a:p>
                <a:endParaRPr lang="en" altLang="zh-TW" i="1" dirty="0"/>
              </a:p>
              <a:p>
                <a:endParaRPr kumimoji="1" lang="zh-TW" altLang="en-US" dirty="0"/>
              </a:p>
            </p:txBody>
          </p:sp>
        </mc:Choice>
        <mc:Fallback xmlns="">
          <p:sp>
            <p:nvSpPr>
              <p:cNvPr id="3" name="內容版面配置區 2">
                <a:extLst>
                  <a:ext uri="{FF2B5EF4-FFF2-40B4-BE49-F238E27FC236}">
                    <a16:creationId xmlns:a16="http://schemas.microsoft.com/office/drawing/2014/main" id="{926081BD-B396-E34C-9636-FFD7483683F5}"/>
                  </a:ext>
                </a:extLst>
              </p:cNvPr>
              <p:cNvSpPr>
                <a:spLocks noGrp="1" noRot="1" noChangeAspect="1" noMove="1" noResize="1" noEditPoints="1" noAdjustHandles="1" noChangeArrowheads="1" noChangeShapeType="1" noTextEdit="1"/>
              </p:cNvSpPr>
              <p:nvPr>
                <p:ph idx="1"/>
              </p:nvPr>
            </p:nvSpPr>
            <p:spPr>
              <a:blipFill>
                <a:blip r:embed="rId2"/>
                <a:stretch>
                  <a:fillRect l="-924"/>
                </a:stretch>
              </a:blipFill>
            </p:spPr>
            <p:txBody>
              <a:bodyPr/>
              <a:lstStyle/>
              <a:p>
                <a:r>
                  <a:rPr lang="zh-TW" altLang="en-US">
                    <a:noFill/>
                  </a:rPr>
                  <a:t> </a:t>
                </a:r>
              </a:p>
            </p:txBody>
          </p:sp>
        </mc:Fallback>
      </mc:AlternateContent>
      <p:sp>
        <p:nvSpPr>
          <p:cNvPr id="5" name="矩形 4">
            <a:extLst>
              <a:ext uri="{FF2B5EF4-FFF2-40B4-BE49-F238E27FC236}">
                <a16:creationId xmlns:a16="http://schemas.microsoft.com/office/drawing/2014/main" id="{33B1DD9C-6251-B544-B77E-4F1AE263167C}"/>
              </a:ext>
            </a:extLst>
          </p:cNvPr>
          <p:cNvSpPr/>
          <p:nvPr/>
        </p:nvSpPr>
        <p:spPr>
          <a:xfrm>
            <a:off x="107504" y="6453336"/>
            <a:ext cx="6840760" cy="404664"/>
          </a:xfrm>
          <a:prstGeom prst="rect">
            <a:avLst/>
          </a:prstGeom>
          <a:solidFill>
            <a:srgbClr val="662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4C7D4EEE-CAED-0940-8A4E-0A2AC59F43CC}"/>
                  </a:ext>
                </a:extLst>
              </p:cNvPr>
              <p:cNvGraphicFramePr>
                <a:graphicFrameLocks noGrp="1"/>
              </p:cNvGraphicFramePr>
              <p:nvPr>
                <p:extLst>
                  <p:ext uri="{D42A27DB-BD31-4B8C-83A1-F6EECF244321}">
                    <p14:modId xmlns:p14="http://schemas.microsoft.com/office/powerpoint/2010/main" val="4133598510"/>
                  </p:ext>
                </p:extLst>
              </p:nvPr>
            </p:nvGraphicFramePr>
            <p:xfrm>
              <a:off x="542716" y="3429000"/>
              <a:ext cx="8133740" cy="1557846"/>
            </p:xfrm>
            <a:graphic>
              <a:graphicData uri="http://schemas.openxmlformats.org/drawingml/2006/table">
                <a:tbl>
                  <a:tblPr firstRow="1" bandRow="1">
                    <a:tableStyleId>{00A15C55-8517-42AA-B614-E9B94910E393}</a:tableStyleId>
                  </a:tblPr>
                  <a:tblGrid>
                    <a:gridCol w="1179870">
                      <a:extLst>
                        <a:ext uri="{9D8B030D-6E8A-4147-A177-3AD203B41FA5}">
                          <a16:colId xmlns:a16="http://schemas.microsoft.com/office/drawing/2014/main" val="3489939625"/>
                        </a:ext>
                      </a:extLst>
                    </a:gridCol>
                    <a:gridCol w="695387">
                      <a:extLst>
                        <a:ext uri="{9D8B030D-6E8A-4147-A177-3AD203B41FA5}">
                          <a16:colId xmlns:a16="http://schemas.microsoft.com/office/drawing/2014/main" val="3388510853"/>
                        </a:ext>
                      </a:extLst>
                    </a:gridCol>
                    <a:gridCol w="695387">
                      <a:extLst>
                        <a:ext uri="{9D8B030D-6E8A-4147-A177-3AD203B41FA5}">
                          <a16:colId xmlns:a16="http://schemas.microsoft.com/office/drawing/2014/main" val="1618353145"/>
                        </a:ext>
                      </a:extLst>
                    </a:gridCol>
                    <a:gridCol w="695387">
                      <a:extLst>
                        <a:ext uri="{9D8B030D-6E8A-4147-A177-3AD203B41FA5}">
                          <a16:colId xmlns:a16="http://schemas.microsoft.com/office/drawing/2014/main" val="3563296725"/>
                        </a:ext>
                      </a:extLst>
                    </a:gridCol>
                    <a:gridCol w="695387">
                      <a:extLst>
                        <a:ext uri="{9D8B030D-6E8A-4147-A177-3AD203B41FA5}">
                          <a16:colId xmlns:a16="http://schemas.microsoft.com/office/drawing/2014/main" val="3418877803"/>
                        </a:ext>
                      </a:extLst>
                    </a:gridCol>
                    <a:gridCol w="695387">
                      <a:extLst>
                        <a:ext uri="{9D8B030D-6E8A-4147-A177-3AD203B41FA5}">
                          <a16:colId xmlns:a16="http://schemas.microsoft.com/office/drawing/2014/main" val="2324141196"/>
                        </a:ext>
                      </a:extLst>
                    </a:gridCol>
                    <a:gridCol w="695387">
                      <a:extLst>
                        <a:ext uri="{9D8B030D-6E8A-4147-A177-3AD203B41FA5}">
                          <a16:colId xmlns:a16="http://schemas.microsoft.com/office/drawing/2014/main" val="1449833530"/>
                        </a:ext>
                      </a:extLst>
                    </a:gridCol>
                    <a:gridCol w="695387">
                      <a:extLst>
                        <a:ext uri="{9D8B030D-6E8A-4147-A177-3AD203B41FA5}">
                          <a16:colId xmlns:a16="http://schemas.microsoft.com/office/drawing/2014/main" val="3654412853"/>
                        </a:ext>
                      </a:extLst>
                    </a:gridCol>
                    <a:gridCol w="695387">
                      <a:extLst>
                        <a:ext uri="{9D8B030D-6E8A-4147-A177-3AD203B41FA5}">
                          <a16:colId xmlns:a16="http://schemas.microsoft.com/office/drawing/2014/main" val="2694169632"/>
                        </a:ext>
                      </a:extLst>
                    </a:gridCol>
                    <a:gridCol w="695387">
                      <a:extLst>
                        <a:ext uri="{9D8B030D-6E8A-4147-A177-3AD203B41FA5}">
                          <a16:colId xmlns:a16="http://schemas.microsoft.com/office/drawing/2014/main" val="3515629672"/>
                        </a:ext>
                      </a:extLst>
                    </a:gridCol>
                    <a:gridCol w="695387">
                      <a:extLst>
                        <a:ext uri="{9D8B030D-6E8A-4147-A177-3AD203B41FA5}">
                          <a16:colId xmlns:a16="http://schemas.microsoft.com/office/drawing/2014/main" val="584410991"/>
                        </a:ext>
                      </a:extLst>
                    </a:gridCol>
                  </a:tblGrid>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ea typeface="Cambria Math" panose="02040503050406030204" pitchFamily="18" charset="0"/>
                                      </a:rPr>
                                    </m:ctrlPr>
                                  </m:sSubPr>
                                  <m:e>
                                    <m:r>
                                      <a:rPr lang="en-US" altLang="zh-TW" sz="1800" i="1">
                                        <a:latin typeface="Cambria Math" panose="02040503050406030204" pitchFamily="18" charset="0"/>
                                        <a:ea typeface="Cambria Math" panose="02040503050406030204" pitchFamily="18" charset="0"/>
                                      </a:rPr>
                                      <m:t>𝑥</m:t>
                                    </m:r>
                                  </m:e>
                                  <m:sub>
                                    <m:r>
                                      <m:rPr>
                                        <m:nor/>
                                      </m:rPr>
                                      <a:rPr lang="en-US" altLang="zh-TW" sz="1800" i="1">
                                        <a:latin typeface="Cambria Math" panose="02040503050406030204" pitchFamily="18" charset="0"/>
                                        <a:ea typeface="Cambria Math" panose="02040503050406030204" pitchFamily="18" charset="0"/>
                                      </a:rPr>
                                      <m:t>j</m:t>
                                    </m:r>
                                  </m:sub>
                                </m:sSub>
                              </m:oMath>
                            </m:oMathPara>
                          </a14:m>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3</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4</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6</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7</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8</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9</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10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28379289"/>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 altLang="zh-TW" sz="1800" i="1" smtClean="0">
                                        <a:latin typeface="Cambria Math" panose="02040503050406030204" pitchFamily="18" charset="0"/>
                                        <a:ea typeface="Cambria Math" panose="02040503050406030204" pitchFamily="18" charset="0"/>
                                      </a:rPr>
                                    </m:ctrlPr>
                                  </m:sSubPr>
                                  <m:e>
                                    <m:r>
                                      <a:rPr lang="en-US" altLang="zh-TW" sz="1800" b="0" i="1" smtClean="0">
                                        <a:latin typeface="Cambria Math" panose="02040503050406030204" pitchFamily="18" charset="0"/>
                                        <a:ea typeface="Cambria Math" panose="02040503050406030204" pitchFamily="18" charset="0"/>
                                      </a:rPr>
                                      <m:t>𝑝</m:t>
                                    </m:r>
                                  </m:e>
                                  <m:sub>
                                    <m:r>
                                      <a:rPr lang="en-US" altLang="zh-TW" sz="1800" b="0" i="1" smtClean="0">
                                        <a:latin typeface="Cambria Math" panose="02040503050406030204" pitchFamily="18" charset="0"/>
                                        <a:ea typeface="Cambria Math" panose="02040503050406030204" pitchFamily="18" charset="0"/>
                                      </a:rPr>
                                      <m:t>1</m:t>
                                    </m:r>
                                  </m:sub>
                                </m:sSub>
                              </m:oMath>
                            </m:oMathPara>
                          </a14:m>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800" u="none" strike="noStrike" dirty="0">
                              <a:effectLst/>
                              <a:latin typeface="Times" pitchFamily="2" charset="0"/>
                            </a:rPr>
                            <a:t>0.1</a:t>
                          </a:r>
                          <a:endParaRPr lang="en-US" altLang="zh-TW" sz="1800" b="0" i="0" u="none" strike="noStrike" dirty="0">
                            <a:solidFill>
                              <a:srgbClr val="000000"/>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800" u="none" strike="noStrike" dirty="0">
                              <a:effectLst/>
                              <a:latin typeface="Times" pitchFamily="2" charset="0"/>
                            </a:rPr>
                            <a:t>0.1</a:t>
                          </a:r>
                          <a:endParaRPr lang="en-US" altLang="zh-TW" sz="1800" b="0" i="0" u="none" strike="noStrike" dirty="0">
                            <a:solidFill>
                              <a:srgbClr val="000000"/>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800" u="none" strike="noStrike" dirty="0">
                              <a:effectLst/>
                              <a:latin typeface="Times" pitchFamily="2" charset="0"/>
                            </a:rPr>
                            <a:t>0.1</a:t>
                          </a:r>
                          <a:endParaRPr lang="en-US" altLang="zh-TW" sz="1800" b="0" i="0" u="none" strike="noStrike" dirty="0">
                            <a:solidFill>
                              <a:srgbClr val="000000"/>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800" u="none" strike="noStrike" dirty="0">
                              <a:effectLst/>
                              <a:latin typeface="Times" pitchFamily="2" charset="0"/>
                            </a:rPr>
                            <a:t>0.1</a:t>
                          </a:r>
                          <a:endParaRPr lang="en-US" altLang="zh-TW" sz="1800" b="0" i="0" u="none" strike="noStrike" dirty="0">
                            <a:solidFill>
                              <a:srgbClr val="000000"/>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800" u="none" strike="noStrike" dirty="0">
                              <a:effectLst/>
                              <a:latin typeface="Times" pitchFamily="2" charset="0"/>
                            </a:rPr>
                            <a:t>0.1</a:t>
                          </a:r>
                          <a:endParaRPr lang="en-US" altLang="zh-TW" sz="1800" b="0" i="0" u="none" strike="noStrike" dirty="0">
                            <a:solidFill>
                              <a:srgbClr val="000000"/>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800" u="none" strike="noStrike" dirty="0">
                              <a:effectLst/>
                              <a:latin typeface="Times" pitchFamily="2" charset="0"/>
                            </a:rPr>
                            <a:t>0.1</a:t>
                          </a:r>
                          <a:endParaRPr lang="en-US" altLang="zh-TW" sz="1800" b="0" i="0" u="none" strike="noStrike" dirty="0">
                            <a:solidFill>
                              <a:srgbClr val="000000"/>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800" u="none" strike="noStrike" dirty="0">
                              <a:effectLst/>
                              <a:latin typeface="Times" pitchFamily="2" charset="0"/>
                            </a:rPr>
                            <a:t>0.1</a:t>
                          </a:r>
                          <a:endParaRPr lang="en-US" altLang="zh-TW" sz="1800" b="0" i="0" u="none" strike="noStrike" dirty="0">
                            <a:solidFill>
                              <a:srgbClr val="000000"/>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800" u="none" strike="noStrike" dirty="0">
                              <a:effectLst/>
                              <a:latin typeface="Times" pitchFamily="2" charset="0"/>
                            </a:rPr>
                            <a:t>0.1</a:t>
                          </a:r>
                          <a:endParaRPr lang="en-US" altLang="zh-TW" sz="1800" b="0" i="0" u="none" strike="noStrike" dirty="0">
                            <a:solidFill>
                              <a:srgbClr val="000000"/>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800" u="none" strike="noStrike" dirty="0">
                              <a:effectLst/>
                              <a:latin typeface="Times" pitchFamily="2" charset="0"/>
                            </a:rPr>
                            <a:t>0.1</a:t>
                          </a:r>
                          <a:endParaRPr lang="en-US" altLang="zh-TW" sz="1800" b="0" i="0" u="none" strike="noStrike" dirty="0">
                            <a:solidFill>
                              <a:srgbClr val="000000"/>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800" u="none" strike="noStrike" dirty="0">
                              <a:effectLst/>
                              <a:latin typeface="Times" pitchFamily="2" charset="0"/>
                            </a:rPr>
                            <a:t>0.1</a:t>
                          </a:r>
                          <a:endParaRPr lang="en-US" altLang="zh-TW" sz="1800" b="0" i="0" u="none" strike="noStrike" dirty="0">
                            <a:solidFill>
                              <a:srgbClr val="000000"/>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133805127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 altLang="zh-TW" sz="1800" i="1" smtClean="0">
                                      <a:latin typeface="Cambria Math" panose="02040503050406030204" pitchFamily="18" charset="0"/>
                                      <a:ea typeface="Cambria Math" panose="02040503050406030204" pitchFamily="18" charset="0"/>
                                    </a:rPr>
                                  </m:ctrlPr>
                                </m:sSubPr>
                                <m:e>
                                  <m:r>
                                    <a:rPr lang="en-US" altLang="zh-TW" sz="1800" b="0" i="1" smtClean="0">
                                      <a:latin typeface="Cambria Math" panose="02040503050406030204" pitchFamily="18" charset="0"/>
                                      <a:ea typeface="Cambria Math" panose="02040503050406030204" pitchFamily="18" charset="0"/>
                                    </a:rPr>
                                    <m:t>𝑒</m:t>
                                  </m:r>
                                </m:e>
                                <m:sub>
                                  <m:r>
                                    <a:rPr lang="en-US" altLang="zh-TW" sz="1800" b="0" i="1" smtClean="0">
                                      <a:latin typeface="Cambria Math" panose="02040503050406030204" pitchFamily="18" charset="0"/>
                                      <a:ea typeface="Cambria Math" panose="02040503050406030204" pitchFamily="18" charset="0"/>
                                    </a:rPr>
                                    <m:t>1</m:t>
                                  </m:r>
                                </m:sub>
                              </m:sSub>
                            </m:oMath>
                          </a14:m>
                          <a:r>
                            <a:rPr lang="en-US" altLang="zh-TW" sz="1800" u="none" strike="noStrike" dirty="0">
                              <a:effectLst/>
                            </a:rPr>
                            <a:t>(</a:t>
                          </a:r>
                          <a14:m>
                            <m:oMath xmlns:m="http://schemas.openxmlformats.org/officeDocument/2006/math">
                              <m:sSub>
                                <m:sSubPr>
                                  <m:ctrlPr>
                                    <a:rPr lang="en" altLang="zh-TW" sz="1800" i="1" smtClean="0">
                                      <a:latin typeface="Cambria Math" panose="02040503050406030204" pitchFamily="18" charset="0"/>
                                      <a:ea typeface="Cambria Math" panose="02040503050406030204" pitchFamily="18" charset="0"/>
                                    </a:rPr>
                                  </m:ctrlPr>
                                </m:sSubPr>
                                <m:e>
                                  <m:r>
                                    <a:rPr lang="en-US" altLang="zh-TW" sz="1800" b="0" i="1" smtClean="0">
                                      <a:latin typeface="Cambria Math" panose="02040503050406030204" pitchFamily="18" charset="0"/>
                                      <a:ea typeface="Cambria Math" panose="02040503050406030204" pitchFamily="18" charset="0"/>
                                    </a:rPr>
                                    <m:t>𝑥</m:t>
                                  </m:r>
                                </m:e>
                                <m:sub>
                                  <m:r>
                                    <a:rPr lang="en-US" altLang="zh-TW" sz="1800" b="0" i="1" smtClean="0">
                                      <a:latin typeface="Cambria Math" panose="02040503050406030204" pitchFamily="18" charset="0"/>
                                      <a:ea typeface="Cambria Math" panose="02040503050406030204" pitchFamily="18" charset="0"/>
                                    </a:rPr>
                                    <m:t>𝑗</m:t>
                                  </m:r>
                                </m:sub>
                              </m:sSub>
                            </m:oMath>
                          </a14:m>
                          <a:r>
                            <a:rPr lang="en-US" altLang="zh-TW" sz="1800" u="none" strike="noStrike" dirty="0">
                              <a:effectLst/>
                            </a:rPr>
                            <a:t>)</a:t>
                          </a:r>
                          <a:endParaRPr lang="en-US" altLang="zh-TW" sz="1800" b="0" i="0" u="none" strike="noStrike" dirty="0">
                            <a:solidFill>
                              <a:srgbClr val="000000"/>
                            </a:solidFill>
                            <a:effectLst/>
                            <a:latin typeface="新細明體" panose="02020500000000000000" pitchFamily="18" charset="-120"/>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31367192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 altLang="zh-TW" sz="1800" i="1" smtClean="0">
                                        <a:latin typeface="Cambria Math" panose="02040503050406030204" pitchFamily="18" charset="0"/>
                                        <a:ea typeface="Cambria Math" panose="02040503050406030204" pitchFamily="18" charset="0"/>
                                      </a:rPr>
                                    </m:ctrlPr>
                                  </m:sSubPr>
                                  <m:e>
                                    <m:r>
                                      <m:rPr>
                                        <m:nor/>
                                      </m:rPr>
                                      <a:rPr lang="zh-TW" altLang="en-US" i="0" dirty="0" smtClean="0"/>
                                      <m:t>∈</m:t>
                                    </m:r>
                                  </m:e>
                                  <m:sub>
                                    <m:r>
                                      <a:rPr lang="en-US" altLang="zh-TW" sz="1800" b="0" i="1" smtClean="0">
                                        <a:latin typeface="Cambria Math" panose="02040503050406030204" pitchFamily="18" charset="0"/>
                                        <a:ea typeface="Cambria Math" panose="02040503050406030204" pitchFamily="18" charset="0"/>
                                      </a:rPr>
                                      <m:t>1</m:t>
                                    </m:r>
                                  </m:sub>
                                </m:sSub>
                              </m:oMath>
                            </m:oMathPara>
                          </a14:m>
                          <a:endParaRPr lang="en-US" altLang="zh-TW" sz="1800" b="0" i="0" u="none" strike="noStrike" dirty="0">
                            <a:solidFill>
                              <a:srgbClr val="000000"/>
                            </a:solidFill>
                            <a:effectLst/>
                            <a:latin typeface="新細明體" panose="02020500000000000000" pitchFamily="18" charset="-120"/>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gridSpan="10">
                      <a:txBody>
                        <a:bodyPr/>
                        <a:lstStyle/>
                        <a:p>
                          <a:pPr algn="ctr"/>
                          <a:r>
                            <a:rPr lang="en-US" altLang="zh-TW" dirty="0"/>
                            <a:t>0.1*1+0.1*1+0.1*1+0=0.3</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hMerge="1">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hMerge="1">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hMerge="1">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hMerge="1">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hMerge="1">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hMerge="1">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hMerge="1">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hMerge="1">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hMerge="1">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2957328044"/>
                      </a:ext>
                    </a:extLst>
                  </a:tr>
                </a:tbl>
              </a:graphicData>
            </a:graphic>
          </p:graphicFrame>
        </mc:Choice>
        <mc:Fallback xmlns="">
          <p:graphicFrame>
            <p:nvGraphicFramePr>
              <p:cNvPr id="6" name="表格 5">
                <a:extLst>
                  <a:ext uri="{FF2B5EF4-FFF2-40B4-BE49-F238E27FC236}">
                    <a16:creationId xmlns:a16="http://schemas.microsoft.com/office/drawing/2014/main" id="{4C7D4EEE-CAED-0940-8A4E-0A2AC59F43CC}"/>
                  </a:ext>
                </a:extLst>
              </p:cNvPr>
              <p:cNvGraphicFramePr>
                <a:graphicFrameLocks noGrp="1"/>
              </p:cNvGraphicFramePr>
              <p:nvPr>
                <p:extLst>
                  <p:ext uri="{D42A27DB-BD31-4B8C-83A1-F6EECF244321}">
                    <p14:modId xmlns:p14="http://schemas.microsoft.com/office/powerpoint/2010/main" val="4133598510"/>
                  </p:ext>
                </p:extLst>
              </p:nvPr>
            </p:nvGraphicFramePr>
            <p:xfrm>
              <a:off x="542716" y="3429000"/>
              <a:ext cx="8133740" cy="1557846"/>
            </p:xfrm>
            <a:graphic>
              <a:graphicData uri="http://schemas.openxmlformats.org/drawingml/2006/table">
                <a:tbl>
                  <a:tblPr firstRow="1" bandRow="1">
                    <a:tableStyleId>{00A15C55-8517-42AA-B614-E9B94910E393}</a:tableStyleId>
                  </a:tblPr>
                  <a:tblGrid>
                    <a:gridCol w="1179870">
                      <a:extLst>
                        <a:ext uri="{9D8B030D-6E8A-4147-A177-3AD203B41FA5}">
                          <a16:colId xmlns:a16="http://schemas.microsoft.com/office/drawing/2014/main" val="3489939625"/>
                        </a:ext>
                      </a:extLst>
                    </a:gridCol>
                    <a:gridCol w="695387">
                      <a:extLst>
                        <a:ext uri="{9D8B030D-6E8A-4147-A177-3AD203B41FA5}">
                          <a16:colId xmlns:a16="http://schemas.microsoft.com/office/drawing/2014/main" val="3388510853"/>
                        </a:ext>
                      </a:extLst>
                    </a:gridCol>
                    <a:gridCol w="695387">
                      <a:extLst>
                        <a:ext uri="{9D8B030D-6E8A-4147-A177-3AD203B41FA5}">
                          <a16:colId xmlns:a16="http://schemas.microsoft.com/office/drawing/2014/main" val="1618353145"/>
                        </a:ext>
                      </a:extLst>
                    </a:gridCol>
                    <a:gridCol w="695387">
                      <a:extLst>
                        <a:ext uri="{9D8B030D-6E8A-4147-A177-3AD203B41FA5}">
                          <a16:colId xmlns:a16="http://schemas.microsoft.com/office/drawing/2014/main" val="3563296725"/>
                        </a:ext>
                      </a:extLst>
                    </a:gridCol>
                    <a:gridCol w="695387">
                      <a:extLst>
                        <a:ext uri="{9D8B030D-6E8A-4147-A177-3AD203B41FA5}">
                          <a16:colId xmlns:a16="http://schemas.microsoft.com/office/drawing/2014/main" val="3418877803"/>
                        </a:ext>
                      </a:extLst>
                    </a:gridCol>
                    <a:gridCol w="695387">
                      <a:extLst>
                        <a:ext uri="{9D8B030D-6E8A-4147-A177-3AD203B41FA5}">
                          <a16:colId xmlns:a16="http://schemas.microsoft.com/office/drawing/2014/main" val="2324141196"/>
                        </a:ext>
                      </a:extLst>
                    </a:gridCol>
                    <a:gridCol w="695387">
                      <a:extLst>
                        <a:ext uri="{9D8B030D-6E8A-4147-A177-3AD203B41FA5}">
                          <a16:colId xmlns:a16="http://schemas.microsoft.com/office/drawing/2014/main" val="1449833530"/>
                        </a:ext>
                      </a:extLst>
                    </a:gridCol>
                    <a:gridCol w="695387">
                      <a:extLst>
                        <a:ext uri="{9D8B030D-6E8A-4147-A177-3AD203B41FA5}">
                          <a16:colId xmlns:a16="http://schemas.microsoft.com/office/drawing/2014/main" val="3654412853"/>
                        </a:ext>
                      </a:extLst>
                    </a:gridCol>
                    <a:gridCol w="695387">
                      <a:extLst>
                        <a:ext uri="{9D8B030D-6E8A-4147-A177-3AD203B41FA5}">
                          <a16:colId xmlns:a16="http://schemas.microsoft.com/office/drawing/2014/main" val="2694169632"/>
                        </a:ext>
                      </a:extLst>
                    </a:gridCol>
                    <a:gridCol w="695387">
                      <a:extLst>
                        <a:ext uri="{9D8B030D-6E8A-4147-A177-3AD203B41FA5}">
                          <a16:colId xmlns:a16="http://schemas.microsoft.com/office/drawing/2014/main" val="3515629672"/>
                        </a:ext>
                      </a:extLst>
                    </a:gridCol>
                    <a:gridCol w="695387">
                      <a:extLst>
                        <a:ext uri="{9D8B030D-6E8A-4147-A177-3AD203B41FA5}">
                          <a16:colId xmlns:a16="http://schemas.microsoft.com/office/drawing/2014/main" val="584410991"/>
                        </a:ext>
                      </a:extLst>
                    </a:gridCol>
                  </a:tblGrid>
                  <a:tr h="428308">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75" t="-2941" r="-590323" b="-282353"/>
                          </a:stretch>
                        </a:blip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2</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3</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4</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5</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6</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7</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8</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9</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t>10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28379289"/>
                      </a:ext>
                    </a:extLst>
                  </a:tr>
                  <a:tr h="370840">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75" t="-120690" r="-590323" b="-231034"/>
                          </a:stretch>
                        </a:blipFill>
                      </a:tcPr>
                    </a:tc>
                    <a:tc>
                      <a:txBody>
                        <a:bodyPr/>
                        <a:lstStyle/>
                        <a:p>
                          <a:pPr algn="ctr" fontAlgn="ctr"/>
                          <a:r>
                            <a:rPr lang="en-US" altLang="zh-TW" sz="1800" u="none" strike="noStrike" dirty="0">
                              <a:effectLst/>
                              <a:latin typeface="Times" pitchFamily="2" charset="0"/>
                            </a:rPr>
                            <a:t>0.1</a:t>
                          </a:r>
                          <a:endParaRPr lang="en-US" altLang="zh-TW" sz="1800" b="0" i="0" u="none" strike="noStrike" dirty="0">
                            <a:solidFill>
                              <a:srgbClr val="000000"/>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800" u="none" strike="noStrike" dirty="0">
                              <a:effectLst/>
                              <a:latin typeface="Times" pitchFamily="2" charset="0"/>
                            </a:rPr>
                            <a:t>0.1</a:t>
                          </a:r>
                          <a:endParaRPr lang="en-US" altLang="zh-TW" sz="1800" b="0" i="0" u="none" strike="noStrike" dirty="0">
                            <a:solidFill>
                              <a:srgbClr val="000000"/>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800" u="none" strike="noStrike" dirty="0">
                              <a:effectLst/>
                              <a:latin typeface="Times" pitchFamily="2" charset="0"/>
                            </a:rPr>
                            <a:t>0.1</a:t>
                          </a:r>
                          <a:endParaRPr lang="en-US" altLang="zh-TW" sz="1800" b="0" i="0" u="none" strike="noStrike" dirty="0">
                            <a:solidFill>
                              <a:srgbClr val="000000"/>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800" u="none" strike="noStrike" dirty="0">
                              <a:effectLst/>
                              <a:latin typeface="Times" pitchFamily="2" charset="0"/>
                            </a:rPr>
                            <a:t>0.1</a:t>
                          </a:r>
                          <a:endParaRPr lang="en-US" altLang="zh-TW" sz="1800" b="0" i="0" u="none" strike="noStrike" dirty="0">
                            <a:solidFill>
                              <a:srgbClr val="000000"/>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800" u="none" strike="noStrike" dirty="0">
                              <a:effectLst/>
                              <a:latin typeface="Times" pitchFamily="2" charset="0"/>
                            </a:rPr>
                            <a:t>0.1</a:t>
                          </a:r>
                          <a:endParaRPr lang="en-US" altLang="zh-TW" sz="1800" b="0" i="0" u="none" strike="noStrike" dirty="0">
                            <a:solidFill>
                              <a:srgbClr val="000000"/>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800" u="none" strike="noStrike" dirty="0">
                              <a:effectLst/>
                              <a:latin typeface="Times" pitchFamily="2" charset="0"/>
                            </a:rPr>
                            <a:t>0.1</a:t>
                          </a:r>
                          <a:endParaRPr lang="en-US" altLang="zh-TW" sz="1800" b="0" i="0" u="none" strike="noStrike" dirty="0">
                            <a:solidFill>
                              <a:srgbClr val="000000"/>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800" u="none" strike="noStrike" dirty="0">
                              <a:effectLst/>
                              <a:latin typeface="Times" pitchFamily="2" charset="0"/>
                            </a:rPr>
                            <a:t>0.1</a:t>
                          </a:r>
                          <a:endParaRPr lang="en-US" altLang="zh-TW" sz="1800" b="0" i="0" u="none" strike="noStrike" dirty="0">
                            <a:solidFill>
                              <a:srgbClr val="000000"/>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800" u="none" strike="noStrike" dirty="0">
                              <a:effectLst/>
                              <a:latin typeface="Times" pitchFamily="2" charset="0"/>
                            </a:rPr>
                            <a:t>0.1</a:t>
                          </a:r>
                          <a:endParaRPr lang="en-US" altLang="zh-TW" sz="1800" b="0" i="0" u="none" strike="noStrike" dirty="0">
                            <a:solidFill>
                              <a:srgbClr val="000000"/>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800" u="none" strike="noStrike" dirty="0">
                              <a:effectLst/>
                              <a:latin typeface="Times" pitchFamily="2" charset="0"/>
                            </a:rPr>
                            <a:t>0.1</a:t>
                          </a:r>
                          <a:endParaRPr lang="en-US" altLang="zh-TW" sz="1800" b="0" i="0" u="none" strike="noStrike" dirty="0">
                            <a:solidFill>
                              <a:srgbClr val="000000"/>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800" u="none" strike="noStrike" dirty="0">
                              <a:effectLst/>
                              <a:latin typeface="Times" pitchFamily="2" charset="0"/>
                            </a:rPr>
                            <a:t>0.1</a:t>
                          </a:r>
                          <a:endParaRPr lang="en-US" altLang="zh-TW" sz="1800" b="0" i="0" u="none" strike="noStrike" dirty="0">
                            <a:solidFill>
                              <a:srgbClr val="000000"/>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1338051271"/>
                      </a:ext>
                    </a:extLst>
                  </a:tr>
                  <a:tr h="387858">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75" t="-206452" r="-590323" b="-116129"/>
                          </a:stretch>
                        </a:blip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t>1</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TW" dirty="0"/>
                            <a:t>0</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313671920"/>
                      </a:ext>
                    </a:extLst>
                  </a:tr>
                  <a:tr h="370840">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75" t="-327586" r="-590323" b="-24138"/>
                          </a:stretch>
                        </a:blipFill>
                      </a:tcPr>
                    </a:tc>
                    <a:tc gridSpan="10">
                      <a:txBody>
                        <a:bodyPr/>
                        <a:lstStyle/>
                        <a:p>
                          <a:pPr algn="ctr"/>
                          <a:r>
                            <a:rPr lang="en-US" altLang="zh-TW" dirty="0"/>
                            <a:t>0.1*1+0.1*1+0.1*1+0=0.3</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hMerge="1">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hMerge="1">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hMerge="1">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hMerge="1">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hMerge="1">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hMerge="1">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hMerge="1">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hMerge="1">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hMerge="1">
                      <a:txBody>
                        <a:bodyPr/>
                        <a:lstStyle/>
                        <a:p>
                          <a:pPr algn="ct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295732804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C4B1952E-747E-254A-B521-1F3BBD0115A8}"/>
                  </a:ext>
                </a:extLst>
              </p:cNvPr>
              <p:cNvGraphicFramePr>
                <a:graphicFrameLocks noGrp="1"/>
              </p:cNvGraphicFramePr>
              <p:nvPr>
                <p:extLst>
                  <p:ext uri="{D42A27DB-BD31-4B8C-83A1-F6EECF244321}">
                    <p14:modId xmlns:p14="http://schemas.microsoft.com/office/powerpoint/2010/main" val="2024086800"/>
                  </p:ext>
                </p:extLst>
              </p:nvPr>
            </p:nvGraphicFramePr>
            <p:xfrm>
              <a:off x="542716" y="4969828"/>
              <a:ext cx="8133740" cy="1112520"/>
            </p:xfrm>
            <a:graphic>
              <a:graphicData uri="http://schemas.openxmlformats.org/drawingml/2006/table">
                <a:tbl>
                  <a:tblPr firstRow="1" bandRow="1">
                    <a:tableStyleId>{00A15C55-8517-42AA-B614-E9B94910E393}</a:tableStyleId>
                  </a:tblPr>
                  <a:tblGrid>
                    <a:gridCol w="1179870">
                      <a:extLst>
                        <a:ext uri="{9D8B030D-6E8A-4147-A177-3AD203B41FA5}">
                          <a16:colId xmlns:a16="http://schemas.microsoft.com/office/drawing/2014/main" val="3919888269"/>
                        </a:ext>
                      </a:extLst>
                    </a:gridCol>
                    <a:gridCol w="695387">
                      <a:extLst>
                        <a:ext uri="{9D8B030D-6E8A-4147-A177-3AD203B41FA5}">
                          <a16:colId xmlns:a16="http://schemas.microsoft.com/office/drawing/2014/main" val="2036619475"/>
                        </a:ext>
                      </a:extLst>
                    </a:gridCol>
                    <a:gridCol w="695387">
                      <a:extLst>
                        <a:ext uri="{9D8B030D-6E8A-4147-A177-3AD203B41FA5}">
                          <a16:colId xmlns:a16="http://schemas.microsoft.com/office/drawing/2014/main" val="1763054519"/>
                        </a:ext>
                      </a:extLst>
                    </a:gridCol>
                    <a:gridCol w="695387">
                      <a:extLst>
                        <a:ext uri="{9D8B030D-6E8A-4147-A177-3AD203B41FA5}">
                          <a16:colId xmlns:a16="http://schemas.microsoft.com/office/drawing/2014/main" val="2953083235"/>
                        </a:ext>
                      </a:extLst>
                    </a:gridCol>
                    <a:gridCol w="695387">
                      <a:extLst>
                        <a:ext uri="{9D8B030D-6E8A-4147-A177-3AD203B41FA5}">
                          <a16:colId xmlns:a16="http://schemas.microsoft.com/office/drawing/2014/main" val="3899908423"/>
                        </a:ext>
                      </a:extLst>
                    </a:gridCol>
                    <a:gridCol w="695387">
                      <a:extLst>
                        <a:ext uri="{9D8B030D-6E8A-4147-A177-3AD203B41FA5}">
                          <a16:colId xmlns:a16="http://schemas.microsoft.com/office/drawing/2014/main" val="2184163283"/>
                        </a:ext>
                      </a:extLst>
                    </a:gridCol>
                    <a:gridCol w="695387">
                      <a:extLst>
                        <a:ext uri="{9D8B030D-6E8A-4147-A177-3AD203B41FA5}">
                          <a16:colId xmlns:a16="http://schemas.microsoft.com/office/drawing/2014/main" val="1931937299"/>
                        </a:ext>
                      </a:extLst>
                    </a:gridCol>
                    <a:gridCol w="695387">
                      <a:extLst>
                        <a:ext uri="{9D8B030D-6E8A-4147-A177-3AD203B41FA5}">
                          <a16:colId xmlns:a16="http://schemas.microsoft.com/office/drawing/2014/main" val="2458095946"/>
                        </a:ext>
                      </a:extLst>
                    </a:gridCol>
                    <a:gridCol w="695387">
                      <a:extLst>
                        <a:ext uri="{9D8B030D-6E8A-4147-A177-3AD203B41FA5}">
                          <a16:colId xmlns:a16="http://schemas.microsoft.com/office/drawing/2014/main" val="2400156496"/>
                        </a:ext>
                      </a:extLst>
                    </a:gridCol>
                    <a:gridCol w="695387">
                      <a:extLst>
                        <a:ext uri="{9D8B030D-6E8A-4147-A177-3AD203B41FA5}">
                          <a16:colId xmlns:a16="http://schemas.microsoft.com/office/drawing/2014/main" val="24490921"/>
                        </a:ext>
                      </a:extLst>
                    </a:gridCol>
                    <a:gridCol w="695387">
                      <a:extLst>
                        <a:ext uri="{9D8B030D-6E8A-4147-A177-3AD203B41FA5}">
                          <a16:colId xmlns:a16="http://schemas.microsoft.com/office/drawing/2014/main" val="2305309037"/>
                        </a:ext>
                      </a:extLst>
                    </a:gridCol>
                  </a:tblGrid>
                  <a:tr h="370840">
                    <a:tc>
                      <a:txBody>
                        <a:bodyPr/>
                        <a:lstStyle/>
                        <a:p>
                          <a:pPr algn="ctr"/>
                          <a14:m>
                            <m:oMathPara xmlns:m="http://schemas.openxmlformats.org/officeDocument/2006/math">
                              <m:oMathParaPr>
                                <m:jc m:val="centerGroup"/>
                              </m:oMathParaPr>
                              <m:oMath xmlns:m="http://schemas.openxmlformats.org/officeDocument/2006/math">
                                <m:sSub>
                                  <m:sSubPr>
                                    <m:ctrlPr>
                                      <a:rPr lang="en" altLang="zh-TW" sz="1800" i="1" smtClean="0">
                                        <a:solidFill>
                                          <a:schemeClr val="tx1"/>
                                        </a:solidFill>
                                        <a:latin typeface="Cambria Math" panose="02040503050406030204" pitchFamily="18" charset="0"/>
                                        <a:ea typeface="Cambria Math" panose="02040503050406030204" pitchFamily="18" charset="0"/>
                                      </a:rPr>
                                    </m:ctrlPr>
                                  </m:sSubPr>
                                  <m:e>
                                    <m:r>
                                      <a:rPr lang="en" altLang="zh-TW" sz="1800" i="1">
                                        <a:solidFill>
                                          <a:schemeClr val="tx1"/>
                                        </a:solidFill>
                                        <a:latin typeface="Cambria Math" panose="02040503050406030204" pitchFamily="18" charset="0"/>
                                        <a:ea typeface="Cambria Math" panose="02040503050406030204" pitchFamily="18" charset="0"/>
                                      </a:rPr>
                                      <m:t>𝛽</m:t>
                                    </m:r>
                                  </m:e>
                                  <m:sub>
                                    <m:r>
                                      <a:rPr lang="en-US" altLang="zh-TW" sz="1800" b="0" i="1" smtClean="0">
                                        <a:solidFill>
                                          <a:schemeClr val="tx1"/>
                                        </a:solidFill>
                                        <a:latin typeface="Cambria Math" panose="02040503050406030204" pitchFamily="18" charset="0"/>
                                        <a:ea typeface="Cambria Math" panose="02040503050406030204" pitchFamily="18" charset="0"/>
                                      </a:rPr>
                                      <m:t>𝑖</m:t>
                                    </m:r>
                                  </m:sub>
                                </m:sSub>
                              </m:oMath>
                            </m:oMathPara>
                          </a14:m>
                          <a:endParaRPr lang="zh-TW" altLang="en-US" b="0" dirty="0">
                            <a:solidFill>
                              <a:schemeClr val="tx1"/>
                            </a:solidFill>
                            <a:latin typeface="Times"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gridSpan="10">
                      <a:txBody>
                        <a:bodyPr/>
                        <a:lstStyle/>
                        <a:p>
                          <a:pPr algn="ctr" fontAlgn="ctr"/>
                          <a:r>
                            <a:rPr lang="en-US" altLang="zh-TW" sz="1800" b="0" i="0" u="none" strike="noStrike" kern="1200" dirty="0">
                              <a:solidFill>
                                <a:schemeClr val="tx1"/>
                              </a:solidFill>
                              <a:effectLst/>
                              <a:latin typeface="Times" pitchFamily="2" charset="0"/>
                              <a:ea typeface="新細明體" panose="02020500000000000000" pitchFamily="18" charset="-120"/>
                              <a:cs typeface="+mn-cs"/>
                            </a:rPr>
                            <a:t>0.3/(1-0.3) = 0.428571</a:t>
                          </a: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hMerge="1">
                      <a:txBody>
                        <a:bodyPr/>
                        <a:lstStyle/>
                        <a:p>
                          <a:pPr algn="ctr" fontAlgn="ctr"/>
                          <a:endParaRPr lang="en-US" altLang="zh-TW" sz="1800" b="0" i="0" u="none" strike="noStrike" dirty="0">
                            <a:solidFill>
                              <a:schemeClr val="tx1"/>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hMerge="1">
                      <a:txBody>
                        <a:bodyPr/>
                        <a:lstStyle/>
                        <a:p>
                          <a:pPr algn="ctr" fontAlgn="ctr"/>
                          <a:endParaRPr lang="en-US" altLang="zh-TW" sz="1800" b="0" i="0" u="none" strike="noStrike" dirty="0">
                            <a:solidFill>
                              <a:schemeClr val="tx1"/>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hMerge="1">
                      <a:txBody>
                        <a:bodyPr/>
                        <a:lstStyle/>
                        <a:p>
                          <a:pPr algn="ctr" fontAlgn="ctr"/>
                          <a:endParaRPr lang="en-US" altLang="zh-TW" sz="1800" b="0" i="0" u="none" strike="noStrike" dirty="0">
                            <a:solidFill>
                              <a:schemeClr val="tx1"/>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hMerge="1">
                      <a:txBody>
                        <a:bodyPr/>
                        <a:lstStyle/>
                        <a:p>
                          <a:pPr algn="ctr" fontAlgn="ctr"/>
                          <a:endParaRPr lang="en-US" altLang="zh-TW" sz="1800" b="0" i="0" u="none" strike="noStrike" dirty="0">
                            <a:solidFill>
                              <a:schemeClr val="tx1"/>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hMerge="1">
                      <a:txBody>
                        <a:bodyPr/>
                        <a:lstStyle/>
                        <a:p>
                          <a:pPr algn="ctr" fontAlgn="ctr"/>
                          <a:endParaRPr lang="en-US" altLang="zh-TW" sz="1800" b="0" i="0" u="none" strike="noStrike" dirty="0">
                            <a:solidFill>
                              <a:schemeClr val="tx1"/>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hMerge="1">
                      <a:txBody>
                        <a:bodyPr/>
                        <a:lstStyle/>
                        <a:p>
                          <a:pPr algn="ctr" fontAlgn="ctr"/>
                          <a:endParaRPr lang="en-US" altLang="zh-TW" sz="1800" b="0" i="0" u="none" strike="noStrike" dirty="0">
                            <a:solidFill>
                              <a:schemeClr val="tx1"/>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hMerge="1">
                      <a:txBody>
                        <a:bodyPr/>
                        <a:lstStyle/>
                        <a:p>
                          <a:pPr algn="ctr" fontAlgn="ctr"/>
                          <a:endParaRPr lang="en-US" altLang="zh-TW" sz="1800" b="0" i="0" u="none" strike="noStrike" dirty="0">
                            <a:solidFill>
                              <a:schemeClr val="tx1"/>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hMerge="1">
                      <a:txBody>
                        <a:bodyPr/>
                        <a:lstStyle/>
                        <a:p>
                          <a:pPr algn="ctr" fontAlgn="ctr"/>
                          <a:endParaRPr lang="en-US" altLang="zh-TW" sz="1800" b="0" i="0" u="none" strike="noStrike" dirty="0">
                            <a:solidFill>
                              <a:schemeClr val="tx1"/>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hMerge="1">
                      <a:txBody>
                        <a:bodyPr/>
                        <a:lstStyle/>
                        <a:p>
                          <a:pPr algn="ctr" fontAlgn="ctr"/>
                          <a:endParaRPr lang="en-US" altLang="zh-TW" sz="1800" b="0" i="0" u="none" strike="noStrike" dirty="0">
                            <a:solidFill>
                              <a:schemeClr val="tx1"/>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3838147636"/>
                      </a:ext>
                    </a:extLst>
                  </a:tr>
                  <a:tr h="37084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 altLang="zh-TW" sz="1800" i="1" smtClean="0">
                                        <a:latin typeface="Cambria Math" panose="02040503050406030204" pitchFamily="18" charset="0"/>
                                        <a:ea typeface="Cambria Math" panose="02040503050406030204" pitchFamily="18" charset="0"/>
                                      </a:rPr>
                                    </m:ctrlPr>
                                  </m:sSubPr>
                                  <m:e>
                                    <m:r>
                                      <a:rPr lang="en-US" altLang="zh-TW" sz="1800" b="0" i="1" smtClean="0">
                                        <a:latin typeface="Cambria Math" panose="02040503050406030204" pitchFamily="18" charset="0"/>
                                        <a:ea typeface="Cambria Math" panose="02040503050406030204" pitchFamily="18" charset="0"/>
                                      </a:rPr>
                                      <m:t>𝑝</m:t>
                                    </m:r>
                                  </m:e>
                                  <m:sub>
                                    <m:r>
                                      <a:rPr lang="en-US" altLang="zh-TW" sz="1800" b="0" i="1" smtClean="0">
                                        <a:latin typeface="Cambria Math" panose="02040503050406030204" pitchFamily="18" charset="0"/>
                                        <a:ea typeface="Cambria Math" panose="02040503050406030204" pitchFamily="18" charset="0"/>
                                      </a:rPr>
                                      <m:t>2</m:t>
                                    </m:r>
                                  </m:sub>
                                </m:sSub>
                              </m:oMath>
                            </m:oMathPara>
                          </a14:m>
                          <a:endParaRPr lang="en-US" altLang="zh-TW" sz="1800" b="0" i="0" u="none" strike="noStrike" dirty="0">
                            <a:solidFill>
                              <a:schemeClr val="tx1"/>
                            </a:solidFill>
                            <a:effectLst/>
                            <a:latin typeface="Times" pitchFamily="2" charset="0"/>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200" u="none" strike="noStrike" kern="1200" dirty="0">
                              <a:solidFill>
                                <a:schemeClr val="dk1"/>
                              </a:solidFill>
                              <a:effectLst/>
                              <a:latin typeface="Times" pitchFamily="2" charset="0"/>
                              <a:ea typeface="+mn-ea"/>
                              <a:cs typeface="+mn-cs"/>
                            </a:rPr>
                            <a:t>0.1</a:t>
                          </a: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200" u="none" strike="noStrike" kern="1200" dirty="0">
                              <a:solidFill>
                                <a:schemeClr val="dk1"/>
                              </a:solidFill>
                              <a:effectLst/>
                              <a:latin typeface="Times" pitchFamily="2" charset="0"/>
                              <a:ea typeface="+mn-ea"/>
                              <a:cs typeface="+mn-cs"/>
                            </a:rPr>
                            <a:t>0.1</a:t>
                          </a: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200" u="none" strike="noStrike" kern="1200" dirty="0">
                              <a:solidFill>
                                <a:schemeClr val="dk1"/>
                              </a:solidFill>
                              <a:effectLst/>
                              <a:latin typeface="Times" pitchFamily="2" charset="0"/>
                              <a:ea typeface="+mn-ea"/>
                              <a:cs typeface="+mn-cs"/>
                            </a:rPr>
                            <a:t>0.1</a:t>
                          </a: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200" u="none" strike="noStrike" kern="1200" dirty="0">
                              <a:solidFill>
                                <a:schemeClr val="dk1"/>
                              </a:solidFill>
                              <a:effectLst/>
                              <a:latin typeface="Times" pitchFamily="2" charset="0"/>
                              <a:ea typeface="+mn-ea"/>
                              <a:cs typeface="+mn-cs"/>
                            </a:rPr>
                            <a:t>0.042857</a:t>
                          </a: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200" u="none" strike="noStrike" kern="1200" dirty="0">
                              <a:solidFill>
                                <a:schemeClr val="dk1"/>
                              </a:solidFill>
                              <a:effectLst/>
                              <a:latin typeface="Times" pitchFamily="2" charset="0"/>
                              <a:ea typeface="+mn-ea"/>
                              <a:cs typeface="+mn-cs"/>
                            </a:rPr>
                            <a:t>0.042857</a:t>
                          </a: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200" u="none" strike="noStrike" kern="1200" dirty="0">
                              <a:solidFill>
                                <a:schemeClr val="dk1"/>
                              </a:solidFill>
                              <a:effectLst/>
                              <a:latin typeface="Times" pitchFamily="2" charset="0"/>
                              <a:ea typeface="+mn-ea"/>
                              <a:cs typeface="+mn-cs"/>
                            </a:rPr>
                            <a:t>0.042857</a:t>
                          </a: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200" u="none" strike="noStrike" kern="1200" dirty="0">
                              <a:solidFill>
                                <a:schemeClr val="dk1"/>
                              </a:solidFill>
                              <a:effectLst/>
                              <a:latin typeface="Times" pitchFamily="2" charset="0"/>
                              <a:ea typeface="+mn-ea"/>
                              <a:cs typeface="+mn-cs"/>
                            </a:rPr>
                            <a:t>0.042857</a:t>
                          </a: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200" u="none" strike="noStrike" kern="1200" dirty="0">
                              <a:solidFill>
                                <a:schemeClr val="dk1"/>
                              </a:solidFill>
                              <a:effectLst/>
                              <a:latin typeface="Times" pitchFamily="2" charset="0"/>
                              <a:ea typeface="+mn-ea"/>
                              <a:cs typeface="+mn-cs"/>
                            </a:rPr>
                            <a:t>0.042857</a:t>
                          </a: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200" u="none" strike="noStrike" kern="1200" dirty="0">
                              <a:solidFill>
                                <a:schemeClr val="dk1"/>
                              </a:solidFill>
                              <a:effectLst/>
                              <a:latin typeface="Times" pitchFamily="2" charset="0"/>
                              <a:ea typeface="+mn-ea"/>
                              <a:cs typeface="+mn-cs"/>
                            </a:rPr>
                            <a:t>0.042857</a:t>
                          </a: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200" u="none" strike="noStrike" kern="1200" dirty="0">
                              <a:solidFill>
                                <a:schemeClr val="dk1"/>
                              </a:solidFill>
                              <a:effectLst/>
                              <a:latin typeface="Times" pitchFamily="2" charset="0"/>
                              <a:ea typeface="+mn-ea"/>
                              <a:cs typeface="+mn-cs"/>
                            </a:rPr>
                            <a:t>0.042857</a:t>
                          </a: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3135458467"/>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800" b="0" i="0" u="none" strike="noStrike" dirty="0">
                            <a:solidFill>
                              <a:schemeClr val="tx1"/>
                            </a:solidFill>
                            <a:effectLst/>
                            <a:latin typeface="Times" pitchFamily="2" charset="0"/>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200" u="none" strike="noStrike" kern="1200" dirty="0">
                              <a:solidFill>
                                <a:schemeClr val="dk1"/>
                              </a:solidFill>
                              <a:effectLst/>
                              <a:latin typeface="Times" pitchFamily="2" charset="0"/>
                              <a:ea typeface="+mn-ea"/>
                              <a:cs typeface="+mn-cs"/>
                            </a:rPr>
                            <a:t>0.166667</a:t>
                          </a: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200" u="none" strike="noStrike" kern="1200" dirty="0">
                              <a:solidFill>
                                <a:schemeClr val="dk1"/>
                              </a:solidFill>
                              <a:effectLst/>
                              <a:latin typeface="Times" pitchFamily="2" charset="0"/>
                              <a:ea typeface="+mn-ea"/>
                              <a:cs typeface="+mn-cs"/>
                            </a:rPr>
                            <a:t>0.166667</a:t>
                          </a: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200" u="none" strike="noStrike" kern="1200" dirty="0">
                              <a:solidFill>
                                <a:schemeClr val="dk1"/>
                              </a:solidFill>
                              <a:effectLst/>
                              <a:latin typeface="Times" pitchFamily="2" charset="0"/>
                              <a:ea typeface="+mn-ea"/>
                              <a:cs typeface="+mn-cs"/>
                            </a:rPr>
                            <a:t>0.166667</a:t>
                          </a: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200" u="none" strike="noStrike" kern="1200" dirty="0">
                              <a:solidFill>
                                <a:schemeClr val="dk1"/>
                              </a:solidFill>
                              <a:effectLst/>
                              <a:latin typeface="Times" pitchFamily="2" charset="0"/>
                              <a:ea typeface="+mn-ea"/>
                              <a:cs typeface="+mn-cs"/>
                            </a:rPr>
                            <a:t>0.071429</a:t>
                          </a: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200" u="none" strike="noStrike" kern="1200" dirty="0">
                              <a:solidFill>
                                <a:schemeClr val="dk1"/>
                              </a:solidFill>
                              <a:effectLst/>
                              <a:latin typeface="Times" pitchFamily="2" charset="0"/>
                              <a:ea typeface="+mn-ea"/>
                              <a:cs typeface="+mn-cs"/>
                            </a:rPr>
                            <a:t>0.071429</a:t>
                          </a: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200" u="none" strike="noStrike" kern="1200" dirty="0">
                              <a:solidFill>
                                <a:schemeClr val="dk1"/>
                              </a:solidFill>
                              <a:effectLst/>
                              <a:latin typeface="Times" pitchFamily="2" charset="0"/>
                              <a:ea typeface="+mn-ea"/>
                              <a:cs typeface="+mn-cs"/>
                            </a:rPr>
                            <a:t>0.071429</a:t>
                          </a: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200" u="none" strike="noStrike" kern="1200" dirty="0">
                              <a:solidFill>
                                <a:schemeClr val="dk1"/>
                              </a:solidFill>
                              <a:effectLst/>
                              <a:latin typeface="Times" pitchFamily="2" charset="0"/>
                              <a:ea typeface="+mn-ea"/>
                              <a:cs typeface="+mn-cs"/>
                            </a:rPr>
                            <a:t>0.071429</a:t>
                          </a: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200" u="none" strike="noStrike" kern="1200" dirty="0">
                              <a:solidFill>
                                <a:schemeClr val="dk1"/>
                              </a:solidFill>
                              <a:effectLst/>
                              <a:latin typeface="Times" pitchFamily="2" charset="0"/>
                              <a:ea typeface="+mn-ea"/>
                              <a:cs typeface="+mn-cs"/>
                            </a:rPr>
                            <a:t>0.071429</a:t>
                          </a: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200" u="none" strike="noStrike" kern="1200" dirty="0">
                              <a:solidFill>
                                <a:schemeClr val="dk1"/>
                              </a:solidFill>
                              <a:effectLst/>
                              <a:latin typeface="Times" pitchFamily="2" charset="0"/>
                              <a:ea typeface="+mn-ea"/>
                              <a:cs typeface="+mn-cs"/>
                            </a:rPr>
                            <a:t>0.071429</a:t>
                          </a: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200" u="none" strike="noStrike" kern="1200" dirty="0">
                              <a:solidFill>
                                <a:schemeClr val="dk1"/>
                              </a:solidFill>
                              <a:effectLst/>
                              <a:latin typeface="Times" pitchFamily="2" charset="0"/>
                              <a:ea typeface="+mn-ea"/>
                              <a:cs typeface="+mn-cs"/>
                            </a:rPr>
                            <a:t>0.071429</a:t>
                          </a: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2044933211"/>
                      </a:ext>
                    </a:extLst>
                  </a:tr>
                </a:tbl>
              </a:graphicData>
            </a:graphic>
          </p:graphicFrame>
        </mc:Choice>
        <mc:Fallback xmlns="">
          <p:graphicFrame>
            <p:nvGraphicFramePr>
              <p:cNvPr id="7" name="表格 6">
                <a:extLst>
                  <a:ext uri="{FF2B5EF4-FFF2-40B4-BE49-F238E27FC236}">
                    <a16:creationId xmlns:a16="http://schemas.microsoft.com/office/drawing/2014/main" id="{C4B1952E-747E-254A-B521-1F3BBD0115A8}"/>
                  </a:ext>
                </a:extLst>
              </p:cNvPr>
              <p:cNvGraphicFramePr>
                <a:graphicFrameLocks noGrp="1"/>
              </p:cNvGraphicFramePr>
              <p:nvPr>
                <p:extLst>
                  <p:ext uri="{D42A27DB-BD31-4B8C-83A1-F6EECF244321}">
                    <p14:modId xmlns:p14="http://schemas.microsoft.com/office/powerpoint/2010/main" val="2024086800"/>
                  </p:ext>
                </p:extLst>
              </p:nvPr>
            </p:nvGraphicFramePr>
            <p:xfrm>
              <a:off x="542716" y="4969828"/>
              <a:ext cx="8133740" cy="1112520"/>
            </p:xfrm>
            <a:graphic>
              <a:graphicData uri="http://schemas.openxmlformats.org/drawingml/2006/table">
                <a:tbl>
                  <a:tblPr firstRow="1" bandRow="1">
                    <a:tableStyleId>{00A15C55-8517-42AA-B614-E9B94910E393}</a:tableStyleId>
                  </a:tblPr>
                  <a:tblGrid>
                    <a:gridCol w="1179870">
                      <a:extLst>
                        <a:ext uri="{9D8B030D-6E8A-4147-A177-3AD203B41FA5}">
                          <a16:colId xmlns:a16="http://schemas.microsoft.com/office/drawing/2014/main" val="3919888269"/>
                        </a:ext>
                      </a:extLst>
                    </a:gridCol>
                    <a:gridCol w="695387">
                      <a:extLst>
                        <a:ext uri="{9D8B030D-6E8A-4147-A177-3AD203B41FA5}">
                          <a16:colId xmlns:a16="http://schemas.microsoft.com/office/drawing/2014/main" val="2036619475"/>
                        </a:ext>
                      </a:extLst>
                    </a:gridCol>
                    <a:gridCol w="695387">
                      <a:extLst>
                        <a:ext uri="{9D8B030D-6E8A-4147-A177-3AD203B41FA5}">
                          <a16:colId xmlns:a16="http://schemas.microsoft.com/office/drawing/2014/main" val="1763054519"/>
                        </a:ext>
                      </a:extLst>
                    </a:gridCol>
                    <a:gridCol w="695387">
                      <a:extLst>
                        <a:ext uri="{9D8B030D-6E8A-4147-A177-3AD203B41FA5}">
                          <a16:colId xmlns:a16="http://schemas.microsoft.com/office/drawing/2014/main" val="2953083235"/>
                        </a:ext>
                      </a:extLst>
                    </a:gridCol>
                    <a:gridCol w="695387">
                      <a:extLst>
                        <a:ext uri="{9D8B030D-6E8A-4147-A177-3AD203B41FA5}">
                          <a16:colId xmlns:a16="http://schemas.microsoft.com/office/drawing/2014/main" val="3899908423"/>
                        </a:ext>
                      </a:extLst>
                    </a:gridCol>
                    <a:gridCol w="695387">
                      <a:extLst>
                        <a:ext uri="{9D8B030D-6E8A-4147-A177-3AD203B41FA5}">
                          <a16:colId xmlns:a16="http://schemas.microsoft.com/office/drawing/2014/main" val="2184163283"/>
                        </a:ext>
                      </a:extLst>
                    </a:gridCol>
                    <a:gridCol w="695387">
                      <a:extLst>
                        <a:ext uri="{9D8B030D-6E8A-4147-A177-3AD203B41FA5}">
                          <a16:colId xmlns:a16="http://schemas.microsoft.com/office/drawing/2014/main" val="1931937299"/>
                        </a:ext>
                      </a:extLst>
                    </a:gridCol>
                    <a:gridCol w="695387">
                      <a:extLst>
                        <a:ext uri="{9D8B030D-6E8A-4147-A177-3AD203B41FA5}">
                          <a16:colId xmlns:a16="http://schemas.microsoft.com/office/drawing/2014/main" val="2458095946"/>
                        </a:ext>
                      </a:extLst>
                    </a:gridCol>
                    <a:gridCol w="695387">
                      <a:extLst>
                        <a:ext uri="{9D8B030D-6E8A-4147-A177-3AD203B41FA5}">
                          <a16:colId xmlns:a16="http://schemas.microsoft.com/office/drawing/2014/main" val="2400156496"/>
                        </a:ext>
                      </a:extLst>
                    </a:gridCol>
                    <a:gridCol w="695387">
                      <a:extLst>
                        <a:ext uri="{9D8B030D-6E8A-4147-A177-3AD203B41FA5}">
                          <a16:colId xmlns:a16="http://schemas.microsoft.com/office/drawing/2014/main" val="24490921"/>
                        </a:ext>
                      </a:extLst>
                    </a:gridCol>
                    <a:gridCol w="695387">
                      <a:extLst>
                        <a:ext uri="{9D8B030D-6E8A-4147-A177-3AD203B41FA5}">
                          <a16:colId xmlns:a16="http://schemas.microsoft.com/office/drawing/2014/main" val="2305309037"/>
                        </a:ext>
                      </a:extLst>
                    </a:gridCol>
                  </a:tblGrid>
                  <a:tr h="370840">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1075" t="-6897" r="-590323" b="-206897"/>
                          </a:stretch>
                        </a:blipFill>
                      </a:tcPr>
                    </a:tc>
                    <a:tc gridSpan="10">
                      <a:txBody>
                        <a:bodyPr/>
                        <a:lstStyle/>
                        <a:p>
                          <a:pPr algn="ctr" fontAlgn="ctr"/>
                          <a:r>
                            <a:rPr lang="en-US" altLang="zh-TW" sz="1800" b="0" i="0" u="none" strike="noStrike" kern="1200" dirty="0">
                              <a:solidFill>
                                <a:schemeClr val="tx1"/>
                              </a:solidFill>
                              <a:effectLst/>
                              <a:latin typeface="Times" pitchFamily="2" charset="0"/>
                              <a:ea typeface="新細明體" panose="02020500000000000000" pitchFamily="18" charset="-120"/>
                              <a:cs typeface="+mn-cs"/>
                            </a:rPr>
                            <a:t>0.3/(1-0.3) = 0.428571</a:t>
                          </a: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hMerge="1">
                      <a:txBody>
                        <a:bodyPr/>
                        <a:lstStyle/>
                        <a:p>
                          <a:pPr algn="ctr" fontAlgn="ctr"/>
                          <a:endParaRPr lang="en-US" altLang="zh-TW" sz="1800" b="0" i="0" u="none" strike="noStrike" dirty="0">
                            <a:solidFill>
                              <a:schemeClr val="tx1"/>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hMerge="1">
                      <a:txBody>
                        <a:bodyPr/>
                        <a:lstStyle/>
                        <a:p>
                          <a:pPr algn="ctr" fontAlgn="ctr"/>
                          <a:endParaRPr lang="en-US" altLang="zh-TW" sz="1800" b="0" i="0" u="none" strike="noStrike" dirty="0">
                            <a:solidFill>
                              <a:schemeClr val="tx1"/>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hMerge="1">
                      <a:txBody>
                        <a:bodyPr/>
                        <a:lstStyle/>
                        <a:p>
                          <a:pPr algn="ctr" fontAlgn="ctr"/>
                          <a:endParaRPr lang="en-US" altLang="zh-TW" sz="1800" b="0" i="0" u="none" strike="noStrike" dirty="0">
                            <a:solidFill>
                              <a:schemeClr val="tx1"/>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hMerge="1">
                      <a:txBody>
                        <a:bodyPr/>
                        <a:lstStyle/>
                        <a:p>
                          <a:pPr algn="ctr" fontAlgn="ctr"/>
                          <a:endParaRPr lang="en-US" altLang="zh-TW" sz="1800" b="0" i="0" u="none" strike="noStrike" dirty="0">
                            <a:solidFill>
                              <a:schemeClr val="tx1"/>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hMerge="1">
                      <a:txBody>
                        <a:bodyPr/>
                        <a:lstStyle/>
                        <a:p>
                          <a:pPr algn="ctr" fontAlgn="ctr"/>
                          <a:endParaRPr lang="en-US" altLang="zh-TW" sz="1800" b="0" i="0" u="none" strike="noStrike" dirty="0">
                            <a:solidFill>
                              <a:schemeClr val="tx1"/>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hMerge="1">
                      <a:txBody>
                        <a:bodyPr/>
                        <a:lstStyle/>
                        <a:p>
                          <a:pPr algn="ctr" fontAlgn="ctr"/>
                          <a:endParaRPr lang="en-US" altLang="zh-TW" sz="1800" b="0" i="0" u="none" strike="noStrike" dirty="0">
                            <a:solidFill>
                              <a:schemeClr val="tx1"/>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hMerge="1">
                      <a:txBody>
                        <a:bodyPr/>
                        <a:lstStyle/>
                        <a:p>
                          <a:pPr algn="ctr" fontAlgn="ctr"/>
                          <a:endParaRPr lang="en-US" altLang="zh-TW" sz="1800" b="0" i="0" u="none" strike="noStrike" dirty="0">
                            <a:solidFill>
                              <a:schemeClr val="tx1"/>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hMerge="1">
                      <a:txBody>
                        <a:bodyPr/>
                        <a:lstStyle/>
                        <a:p>
                          <a:pPr algn="ctr" fontAlgn="ctr"/>
                          <a:endParaRPr lang="en-US" altLang="zh-TW" sz="1800" b="0" i="0" u="none" strike="noStrike" dirty="0">
                            <a:solidFill>
                              <a:schemeClr val="tx1"/>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hMerge="1">
                      <a:txBody>
                        <a:bodyPr/>
                        <a:lstStyle/>
                        <a:p>
                          <a:pPr algn="ctr" fontAlgn="ctr"/>
                          <a:endParaRPr lang="en-US" altLang="zh-TW" sz="1800" b="0" i="0" u="none" strike="noStrike" dirty="0">
                            <a:solidFill>
                              <a:schemeClr val="tx1"/>
                            </a:solidFill>
                            <a:effectLst/>
                            <a:latin typeface="Times" pitchFamily="2" charset="0"/>
                            <a:ea typeface="新細明體" panose="02020500000000000000" pitchFamily="18" charset="-120"/>
                          </a:endParaRP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3838147636"/>
                      </a:ext>
                    </a:extLst>
                  </a:tr>
                  <a:tr h="370840">
                    <a:tc rowSpan="2">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1075" t="-52542" r="-590323" b="-1695"/>
                          </a:stretch>
                        </a:blipFill>
                      </a:tcPr>
                    </a:tc>
                    <a:tc>
                      <a:txBody>
                        <a:bodyPr/>
                        <a:lstStyle/>
                        <a:p>
                          <a:pPr algn="ctr" fontAlgn="ctr"/>
                          <a:r>
                            <a:rPr lang="en-US" altLang="zh-TW" sz="1200" u="none" strike="noStrike" kern="1200" dirty="0">
                              <a:solidFill>
                                <a:schemeClr val="dk1"/>
                              </a:solidFill>
                              <a:effectLst/>
                              <a:latin typeface="Times" pitchFamily="2" charset="0"/>
                              <a:ea typeface="+mn-ea"/>
                              <a:cs typeface="+mn-cs"/>
                            </a:rPr>
                            <a:t>0.1</a:t>
                          </a: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200" u="none" strike="noStrike" kern="1200" dirty="0">
                              <a:solidFill>
                                <a:schemeClr val="dk1"/>
                              </a:solidFill>
                              <a:effectLst/>
                              <a:latin typeface="Times" pitchFamily="2" charset="0"/>
                              <a:ea typeface="+mn-ea"/>
                              <a:cs typeface="+mn-cs"/>
                            </a:rPr>
                            <a:t>0.1</a:t>
                          </a: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200" u="none" strike="noStrike" kern="1200" dirty="0">
                              <a:solidFill>
                                <a:schemeClr val="dk1"/>
                              </a:solidFill>
                              <a:effectLst/>
                              <a:latin typeface="Times" pitchFamily="2" charset="0"/>
                              <a:ea typeface="+mn-ea"/>
                              <a:cs typeface="+mn-cs"/>
                            </a:rPr>
                            <a:t>0.1</a:t>
                          </a: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200" u="none" strike="noStrike" kern="1200" dirty="0">
                              <a:solidFill>
                                <a:schemeClr val="dk1"/>
                              </a:solidFill>
                              <a:effectLst/>
                              <a:latin typeface="Times" pitchFamily="2" charset="0"/>
                              <a:ea typeface="+mn-ea"/>
                              <a:cs typeface="+mn-cs"/>
                            </a:rPr>
                            <a:t>0.042857</a:t>
                          </a: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200" u="none" strike="noStrike" kern="1200" dirty="0">
                              <a:solidFill>
                                <a:schemeClr val="dk1"/>
                              </a:solidFill>
                              <a:effectLst/>
                              <a:latin typeface="Times" pitchFamily="2" charset="0"/>
                              <a:ea typeface="+mn-ea"/>
                              <a:cs typeface="+mn-cs"/>
                            </a:rPr>
                            <a:t>0.042857</a:t>
                          </a: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200" u="none" strike="noStrike" kern="1200" dirty="0">
                              <a:solidFill>
                                <a:schemeClr val="dk1"/>
                              </a:solidFill>
                              <a:effectLst/>
                              <a:latin typeface="Times" pitchFamily="2" charset="0"/>
                              <a:ea typeface="+mn-ea"/>
                              <a:cs typeface="+mn-cs"/>
                            </a:rPr>
                            <a:t>0.042857</a:t>
                          </a: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200" u="none" strike="noStrike" kern="1200" dirty="0">
                              <a:solidFill>
                                <a:schemeClr val="dk1"/>
                              </a:solidFill>
                              <a:effectLst/>
                              <a:latin typeface="Times" pitchFamily="2" charset="0"/>
                              <a:ea typeface="+mn-ea"/>
                              <a:cs typeface="+mn-cs"/>
                            </a:rPr>
                            <a:t>0.042857</a:t>
                          </a: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200" u="none" strike="noStrike" kern="1200" dirty="0">
                              <a:solidFill>
                                <a:schemeClr val="dk1"/>
                              </a:solidFill>
                              <a:effectLst/>
                              <a:latin typeface="Times" pitchFamily="2" charset="0"/>
                              <a:ea typeface="+mn-ea"/>
                              <a:cs typeface="+mn-cs"/>
                            </a:rPr>
                            <a:t>0.042857</a:t>
                          </a: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200" u="none" strike="noStrike" kern="1200" dirty="0">
                              <a:solidFill>
                                <a:schemeClr val="dk1"/>
                              </a:solidFill>
                              <a:effectLst/>
                              <a:latin typeface="Times" pitchFamily="2" charset="0"/>
                              <a:ea typeface="+mn-ea"/>
                              <a:cs typeface="+mn-cs"/>
                            </a:rPr>
                            <a:t>0.042857</a:t>
                          </a: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200" u="none" strike="noStrike" kern="1200" dirty="0">
                              <a:solidFill>
                                <a:schemeClr val="dk1"/>
                              </a:solidFill>
                              <a:effectLst/>
                              <a:latin typeface="Times" pitchFamily="2" charset="0"/>
                              <a:ea typeface="+mn-ea"/>
                              <a:cs typeface="+mn-cs"/>
                            </a:rPr>
                            <a:t>0.042857</a:t>
                          </a: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3135458467"/>
                      </a:ext>
                    </a:extLst>
                  </a:tr>
                  <a:tr h="37084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800" b="0" i="0" u="none" strike="noStrike" dirty="0">
                            <a:solidFill>
                              <a:schemeClr val="tx1"/>
                            </a:solidFill>
                            <a:effectLst/>
                            <a:latin typeface="Times" pitchFamily="2" charset="0"/>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200" u="none" strike="noStrike" kern="1200" dirty="0">
                              <a:solidFill>
                                <a:schemeClr val="dk1"/>
                              </a:solidFill>
                              <a:effectLst/>
                              <a:latin typeface="Times" pitchFamily="2" charset="0"/>
                              <a:ea typeface="+mn-ea"/>
                              <a:cs typeface="+mn-cs"/>
                            </a:rPr>
                            <a:t>0.166667</a:t>
                          </a: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200" u="none" strike="noStrike" kern="1200" dirty="0">
                              <a:solidFill>
                                <a:schemeClr val="dk1"/>
                              </a:solidFill>
                              <a:effectLst/>
                              <a:latin typeface="Times" pitchFamily="2" charset="0"/>
                              <a:ea typeface="+mn-ea"/>
                              <a:cs typeface="+mn-cs"/>
                            </a:rPr>
                            <a:t>0.166667</a:t>
                          </a: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200" u="none" strike="noStrike" kern="1200" dirty="0">
                              <a:solidFill>
                                <a:schemeClr val="dk1"/>
                              </a:solidFill>
                              <a:effectLst/>
                              <a:latin typeface="Times" pitchFamily="2" charset="0"/>
                              <a:ea typeface="+mn-ea"/>
                              <a:cs typeface="+mn-cs"/>
                            </a:rPr>
                            <a:t>0.166667</a:t>
                          </a: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200" u="none" strike="noStrike" kern="1200" dirty="0">
                              <a:solidFill>
                                <a:schemeClr val="dk1"/>
                              </a:solidFill>
                              <a:effectLst/>
                              <a:latin typeface="Times" pitchFamily="2" charset="0"/>
                              <a:ea typeface="+mn-ea"/>
                              <a:cs typeface="+mn-cs"/>
                            </a:rPr>
                            <a:t>0.071429</a:t>
                          </a: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200" u="none" strike="noStrike" kern="1200" dirty="0">
                              <a:solidFill>
                                <a:schemeClr val="dk1"/>
                              </a:solidFill>
                              <a:effectLst/>
                              <a:latin typeface="Times" pitchFamily="2" charset="0"/>
                              <a:ea typeface="+mn-ea"/>
                              <a:cs typeface="+mn-cs"/>
                            </a:rPr>
                            <a:t>0.071429</a:t>
                          </a: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200" u="none" strike="noStrike" kern="1200" dirty="0">
                              <a:solidFill>
                                <a:schemeClr val="dk1"/>
                              </a:solidFill>
                              <a:effectLst/>
                              <a:latin typeface="Times" pitchFamily="2" charset="0"/>
                              <a:ea typeface="+mn-ea"/>
                              <a:cs typeface="+mn-cs"/>
                            </a:rPr>
                            <a:t>0.071429</a:t>
                          </a: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200" u="none" strike="noStrike" kern="1200" dirty="0">
                              <a:solidFill>
                                <a:schemeClr val="dk1"/>
                              </a:solidFill>
                              <a:effectLst/>
                              <a:latin typeface="Times" pitchFamily="2" charset="0"/>
                              <a:ea typeface="+mn-ea"/>
                              <a:cs typeface="+mn-cs"/>
                            </a:rPr>
                            <a:t>0.071429</a:t>
                          </a: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200" u="none" strike="noStrike" kern="1200" dirty="0">
                              <a:solidFill>
                                <a:schemeClr val="dk1"/>
                              </a:solidFill>
                              <a:effectLst/>
                              <a:latin typeface="Times" pitchFamily="2" charset="0"/>
                              <a:ea typeface="+mn-ea"/>
                              <a:cs typeface="+mn-cs"/>
                            </a:rPr>
                            <a:t>0.071429</a:t>
                          </a: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200" u="none" strike="noStrike" kern="1200" dirty="0">
                              <a:solidFill>
                                <a:schemeClr val="dk1"/>
                              </a:solidFill>
                              <a:effectLst/>
                              <a:latin typeface="Times" pitchFamily="2" charset="0"/>
                              <a:ea typeface="+mn-ea"/>
                              <a:cs typeface="+mn-cs"/>
                            </a:rPr>
                            <a:t>0.071429</a:t>
                          </a: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fontAlgn="ctr"/>
                          <a:r>
                            <a:rPr lang="en-US" altLang="zh-TW" sz="1200" u="none" strike="noStrike" kern="1200" dirty="0">
                              <a:solidFill>
                                <a:schemeClr val="dk1"/>
                              </a:solidFill>
                              <a:effectLst/>
                              <a:latin typeface="Times" pitchFamily="2" charset="0"/>
                              <a:ea typeface="+mn-ea"/>
                              <a:cs typeface="+mn-cs"/>
                            </a:rPr>
                            <a:t>0.071429</a:t>
                          </a:r>
                        </a:p>
                      </a:txBody>
                      <a:tcPr marL="9128" marR="9128" marT="91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2044933211"/>
                      </a:ext>
                    </a:extLst>
                  </a:tr>
                </a:tbl>
              </a:graphicData>
            </a:graphic>
          </p:graphicFrame>
        </mc:Fallback>
      </mc:AlternateContent>
    </p:spTree>
    <p:extLst>
      <p:ext uri="{BB962C8B-B14F-4D97-AF65-F5344CB8AC3E}">
        <p14:creationId xmlns:p14="http://schemas.microsoft.com/office/powerpoint/2010/main" val="2993371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FFCBE8-22EA-D949-A2D2-3A611F031D09}"/>
              </a:ext>
            </a:extLst>
          </p:cNvPr>
          <p:cNvSpPr>
            <a:spLocks noGrp="1"/>
          </p:cNvSpPr>
          <p:nvPr>
            <p:ph type="title"/>
          </p:nvPr>
        </p:nvSpPr>
        <p:spPr/>
        <p:txBody>
          <a:bodyPr/>
          <a:lstStyle/>
          <a:p>
            <a:r>
              <a:rPr lang="en-US" altLang="zh-TW" dirty="0" err="1"/>
              <a:t>Adaboost</a:t>
            </a:r>
            <a:r>
              <a:rPr lang="zh-TW" altLang="en-US" dirty="0"/>
              <a:t> </a:t>
            </a:r>
            <a:r>
              <a:rPr lang="en-US" altLang="zh-TW" dirty="0"/>
              <a:t>Procedure (4)</a:t>
            </a:r>
            <a:endParaRPr kumimoji="1"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926081BD-B396-E34C-9636-FFD7483683F5}"/>
                  </a:ext>
                </a:extLst>
              </p:cNvPr>
              <p:cNvSpPr>
                <a:spLocks noGrp="1"/>
              </p:cNvSpPr>
              <p:nvPr>
                <p:ph idx="1"/>
              </p:nvPr>
            </p:nvSpPr>
            <p:spPr>
              <a:xfrm>
                <a:off x="446856" y="1340769"/>
                <a:ext cx="8445624" cy="4525963"/>
              </a:xfrm>
            </p:spPr>
            <p:txBody>
              <a:bodyPr/>
              <a:lstStyle/>
              <a:p>
                <a:r>
                  <a:rPr lang="en-US" altLang="zh-TW" i="1" dirty="0"/>
                  <a:t>Weighted Majority Voting </a:t>
                </a:r>
              </a:p>
              <a:p>
                <a:pPr lvl="1"/>
                <a:r>
                  <a:rPr lang="en" altLang="zh-TW" sz="2400" dirty="0"/>
                  <a:t>For instance, suppose there are seven classifiers with the following weights: [0.2, 0.1, 0.3, 0.7, 0.2, 0.9, 0.8]</a:t>
                </a:r>
              </a:p>
              <a:p>
                <a:pPr lvl="1"/>
                <a:r>
                  <a:rPr lang="en" altLang="zh-TW" sz="2400" dirty="0"/>
                  <a:t>Suppose that the first four of these return positive, and last three return negative.</a:t>
                </a:r>
              </a:p>
              <a:p>
                <a:pPr lvl="1"/>
                <a14:m>
                  <m:oMath xmlns:m="http://schemas.openxmlformats.org/officeDocument/2006/math">
                    <m:sSub>
                      <m:sSubPr>
                        <m:ctrlPr>
                          <a:rPr lang="en" altLang="zh-TW" sz="2400" i="1">
                            <a:latin typeface="Cambria Math" panose="02040503050406030204" pitchFamily="18" charset="0"/>
                            <a:ea typeface="Cambria Math" panose="02040503050406030204" pitchFamily="18" charset="0"/>
                          </a:rPr>
                        </m:ctrlPr>
                      </m:sSubPr>
                      <m:e>
                        <m:r>
                          <m:rPr>
                            <m:nor/>
                          </m:rPr>
                          <a:rPr lang="en-US" altLang="zh-TW" sz="2400" b="1" i="0" smtClean="0">
                            <a:latin typeface="Cambria Math" panose="02040503050406030204" pitchFamily="18" charset="0"/>
                            <a:ea typeface="Cambria Math" panose="02040503050406030204" pitchFamily="18" charset="0"/>
                          </a:rPr>
                          <m:t>W</m:t>
                        </m:r>
                      </m:e>
                      <m:sub>
                        <m:r>
                          <a:rPr lang="en-US" altLang="zh-TW" sz="2400" b="0" i="1" smtClean="0">
                            <a:latin typeface="Cambria Math" panose="02040503050406030204" pitchFamily="18" charset="0"/>
                            <a:ea typeface="Cambria Math" panose="02040503050406030204" pitchFamily="18" charset="0"/>
                          </a:rPr>
                          <m:t>𝑝𝑜𝑠</m:t>
                        </m:r>
                      </m:sub>
                    </m:sSub>
                    <m:r>
                      <a:rPr lang="en-US" altLang="zh-TW" sz="2400" b="0" i="1" dirty="0" smtClean="0">
                        <a:latin typeface="Cambria Math" panose="02040503050406030204" pitchFamily="18" charset="0"/>
                      </a:rPr>
                      <m:t>=0.2+0.1+0.3+0.7=1.3</m:t>
                    </m:r>
                  </m:oMath>
                </a14:m>
                <a:r>
                  <a:rPr lang="en" altLang="zh-TW" sz="2400" dirty="0"/>
                  <a:t>, and </a:t>
                </a:r>
                <a14:m>
                  <m:oMath xmlns:m="http://schemas.openxmlformats.org/officeDocument/2006/math">
                    <m:sSub>
                      <m:sSubPr>
                        <m:ctrlPr>
                          <a:rPr lang="en" altLang="zh-TW" sz="2400" i="1">
                            <a:latin typeface="Cambria Math" panose="02040503050406030204" pitchFamily="18" charset="0"/>
                            <a:ea typeface="Cambria Math" panose="02040503050406030204" pitchFamily="18" charset="0"/>
                          </a:rPr>
                        </m:ctrlPr>
                      </m:sSubPr>
                      <m:e>
                        <m:r>
                          <m:rPr>
                            <m:nor/>
                          </m:rPr>
                          <a:rPr lang="en-US" altLang="zh-TW" sz="2400" b="1">
                            <a:latin typeface="Cambria Math" panose="02040503050406030204" pitchFamily="18" charset="0"/>
                            <a:ea typeface="Cambria Math" panose="02040503050406030204" pitchFamily="18" charset="0"/>
                          </a:rPr>
                          <m:t>W</m:t>
                        </m:r>
                      </m:e>
                      <m:sub>
                        <m:r>
                          <a:rPr lang="en-US" altLang="zh-TW" sz="2400" b="0" i="1" smtClean="0">
                            <a:latin typeface="Cambria Math" panose="02040503050406030204" pitchFamily="18" charset="0"/>
                            <a:ea typeface="Cambria Math" panose="02040503050406030204" pitchFamily="18" charset="0"/>
                          </a:rPr>
                          <m:t>𝑛𝑒𝑔</m:t>
                        </m:r>
                      </m:sub>
                    </m:sSub>
                    <m:r>
                      <a:rPr lang="en-US" altLang="zh-TW" sz="2400" i="1" dirty="0">
                        <a:latin typeface="Cambria Math" panose="02040503050406030204" pitchFamily="18" charset="0"/>
                      </a:rPr>
                      <m:t>=0.2+0.</m:t>
                    </m:r>
                    <m:r>
                      <a:rPr lang="en-US" altLang="zh-TW" sz="2400" b="0" i="1" dirty="0" smtClean="0">
                        <a:latin typeface="Cambria Math" panose="02040503050406030204" pitchFamily="18" charset="0"/>
                      </a:rPr>
                      <m:t>9</m:t>
                    </m:r>
                    <m:r>
                      <a:rPr lang="en-US" altLang="zh-TW" sz="2400" i="1" dirty="0">
                        <a:latin typeface="Cambria Math" panose="02040503050406030204" pitchFamily="18" charset="0"/>
                      </a:rPr>
                      <m:t>+0.</m:t>
                    </m:r>
                    <m:r>
                      <a:rPr lang="en-US" altLang="zh-TW" sz="2400" b="0" i="1" dirty="0" smtClean="0">
                        <a:latin typeface="Cambria Math" panose="02040503050406030204" pitchFamily="18" charset="0"/>
                      </a:rPr>
                      <m:t>8</m:t>
                    </m:r>
                    <m:r>
                      <a:rPr lang="en-US" altLang="zh-TW" sz="2400" i="1" dirty="0">
                        <a:latin typeface="Cambria Math" panose="02040503050406030204" pitchFamily="18" charset="0"/>
                      </a:rPr>
                      <m:t>=1.</m:t>
                    </m:r>
                    <m:r>
                      <a:rPr lang="en-US" altLang="zh-TW" sz="2400" b="0" i="1" dirty="0" smtClean="0">
                        <a:latin typeface="Cambria Math" panose="02040503050406030204" pitchFamily="18" charset="0"/>
                      </a:rPr>
                      <m:t>9</m:t>
                    </m:r>
                  </m:oMath>
                </a14:m>
                <a:r>
                  <a:rPr lang="en" altLang="zh-TW" sz="2400" dirty="0"/>
                  <a:t>. The master classifier will then label the example.</a:t>
                </a:r>
              </a:p>
              <a:p>
                <a:r>
                  <a:rPr lang="en" altLang="zh-TW" dirty="0"/>
                  <a:t>The higher the classifier’s reliability, the higher its weight. </a:t>
                </a:r>
                <a:endParaRPr lang="en" altLang="zh-TW" sz="2000" dirty="0"/>
              </a:p>
              <a:p>
                <a:pPr marL="0" indent="0">
                  <a:buNone/>
                </a:pPr>
                <a:endParaRPr kumimoji="1" lang="zh-TW" altLang="en-US" dirty="0"/>
              </a:p>
            </p:txBody>
          </p:sp>
        </mc:Choice>
        <mc:Fallback xmlns="">
          <p:sp>
            <p:nvSpPr>
              <p:cNvPr id="3" name="內容版面配置區 2">
                <a:extLst>
                  <a:ext uri="{FF2B5EF4-FFF2-40B4-BE49-F238E27FC236}">
                    <a16:creationId xmlns:a16="http://schemas.microsoft.com/office/drawing/2014/main" id="{926081BD-B396-E34C-9636-FFD7483683F5}"/>
                  </a:ext>
                </a:extLst>
              </p:cNvPr>
              <p:cNvSpPr>
                <a:spLocks noGrp="1" noRot="1" noChangeAspect="1" noMove="1" noResize="1" noEditPoints="1" noAdjustHandles="1" noChangeArrowheads="1" noChangeShapeType="1" noTextEdit="1"/>
              </p:cNvSpPr>
              <p:nvPr>
                <p:ph idx="1"/>
              </p:nvPr>
            </p:nvSpPr>
            <p:spPr>
              <a:xfrm>
                <a:off x="446856" y="1340769"/>
                <a:ext cx="8445624" cy="4525963"/>
              </a:xfrm>
              <a:blipFill>
                <a:blip r:embed="rId2"/>
                <a:stretch>
                  <a:fillRect l="-901" t="-1120"/>
                </a:stretch>
              </a:blipFill>
            </p:spPr>
            <p:txBody>
              <a:bodyPr/>
              <a:lstStyle/>
              <a:p>
                <a:r>
                  <a:rPr lang="zh-TW" altLang="en-US">
                    <a:noFill/>
                  </a:rPr>
                  <a:t> </a:t>
                </a:r>
              </a:p>
            </p:txBody>
          </p:sp>
        </mc:Fallback>
      </mc:AlternateContent>
      <p:sp>
        <p:nvSpPr>
          <p:cNvPr id="5" name="矩形 4">
            <a:extLst>
              <a:ext uri="{FF2B5EF4-FFF2-40B4-BE49-F238E27FC236}">
                <a16:creationId xmlns:a16="http://schemas.microsoft.com/office/drawing/2014/main" id="{33B1DD9C-6251-B544-B77E-4F1AE263167C}"/>
              </a:ext>
            </a:extLst>
          </p:cNvPr>
          <p:cNvSpPr/>
          <p:nvPr/>
        </p:nvSpPr>
        <p:spPr>
          <a:xfrm>
            <a:off x="107504" y="6453336"/>
            <a:ext cx="6840760" cy="404664"/>
          </a:xfrm>
          <a:prstGeom prst="rect">
            <a:avLst/>
          </a:prstGeom>
          <a:solidFill>
            <a:srgbClr val="662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3018890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8675DB-FA9D-B84C-82FB-C73C00C91D95}"/>
              </a:ext>
            </a:extLst>
          </p:cNvPr>
          <p:cNvSpPr>
            <a:spLocks noGrp="1"/>
          </p:cNvSpPr>
          <p:nvPr>
            <p:ph type="title"/>
          </p:nvPr>
        </p:nvSpPr>
        <p:spPr/>
        <p:txBody>
          <a:bodyPr/>
          <a:lstStyle/>
          <a:p>
            <a:r>
              <a:rPr lang="en-US" altLang="zh-TW" dirty="0"/>
              <a:t>Summary</a:t>
            </a:r>
            <a:r>
              <a:rPr lang="zh-TW" altLang="en-US" dirty="0"/>
              <a:t> </a:t>
            </a:r>
            <a:endParaRPr kumimoji="1" lang="zh-TW" altLang="en-US" dirty="0"/>
          </a:p>
        </p:txBody>
      </p:sp>
      <p:graphicFrame>
        <p:nvGraphicFramePr>
          <p:cNvPr id="5" name="內容版面配置區 4">
            <a:extLst>
              <a:ext uri="{FF2B5EF4-FFF2-40B4-BE49-F238E27FC236}">
                <a16:creationId xmlns:a16="http://schemas.microsoft.com/office/drawing/2014/main" id="{CE8AE5B9-D90E-0241-A4F1-059043D1FC0E}"/>
              </a:ext>
            </a:extLst>
          </p:cNvPr>
          <p:cNvGraphicFramePr>
            <a:graphicFrameLocks noGrp="1"/>
          </p:cNvGraphicFramePr>
          <p:nvPr>
            <p:ph idx="1"/>
            <p:extLst>
              <p:ext uri="{D42A27DB-BD31-4B8C-83A1-F6EECF244321}">
                <p14:modId xmlns:p14="http://schemas.microsoft.com/office/powerpoint/2010/main" val="2386502368"/>
              </p:ext>
            </p:extLst>
          </p:nvPr>
        </p:nvGraphicFramePr>
        <p:xfrm>
          <a:off x="744848" y="2061182"/>
          <a:ext cx="7654304" cy="2735633"/>
        </p:xfrm>
        <a:graphic>
          <a:graphicData uri="http://schemas.openxmlformats.org/drawingml/2006/table">
            <a:tbl>
              <a:tblPr firstRow="1" bandRow="1">
                <a:tableStyleId>{00A15C55-8517-42AA-B614-E9B94910E393}</a:tableStyleId>
              </a:tblPr>
              <a:tblGrid>
                <a:gridCol w="1913576">
                  <a:extLst>
                    <a:ext uri="{9D8B030D-6E8A-4147-A177-3AD203B41FA5}">
                      <a16:colId xmlns:a16="http://schemas.microsoft.com/office/drawing/2014/main" val="4229123785"/>
                    </a:ext>
                  </a:extLst>
                </a:gridCol>
                <a:gridCol w="1913576">
                  <a:extLst>
                    <a:ext uri="{9D8B030D-6E8A-4147-A177-3AD203B41FA5}">
                      <a16:colId xmlns:a16="http://schemas.microsoft.com/office/drawing/2014/main" val="2402289122"/>
                    </a:ext>
                  </a:extLst>
                </a:gridCol>
                <a:gridCol w="1913576">
                  <a:extLst>
                    <a:ext uri="{9D8B030D-6E8A-4147-A177-3AD203B41FA5}">
                      <a16:colId xmlns:a16="http://schemas.microsoft.com/office/drawing/2014/main" val="1687648289"/>
                    </a:ext>
                  </a:extLst>
                </a:gridCol>
                <a:gridCol w="1913576">
                  <a:extLst>
                    <a:ext uri="{9D8B030D-6E8A-4147-A177-3AD203B41FA5}">
                      <a16:colId xmlns:a16="http://schemas.microsoft.com/office/drawing/2014/main" val="1834823203"/>
                    </a:ext>
                  </a:extLst>
                </a:gridCol>
              </a:tblGrid>
              <a:tr h="999101">
                <a:tc>
                  <a:txBody>
                    <a:bodyPr/>
                    <a:lstStyle/>
                    <a:p>
                      <a:pPr algn="ctr"/>
                      <a:endParaRPr lang="zh-TW" altLang="en-US" dirty="0">
                        <a:latin typeface="Times" pitchFamily="2" charset="0"/>
                      </a:endParaRPr>
                    </a:p>
                  </a:txBody>
                  <a:tcPr anchor="ctr"/>
                </a:tc>
                <a:tc>
                  <a:txBody>
                    <a:bodyPr/>
                    <a:lstStyle/>
                    <a:p>
                      <a:pPr algn="ctr"/>
                      <a:r>
                        <a:rPr lang="en-US" altLang="zh-TW" sz="2000" dirty="0">
                          <a:latin typeface="Times" pitchFamily="2" charset="0"/>
                        </a:rPr>
                        <a:t>Bagging</a:t>
                      </a:r>
                      <a:endParaRPr lang="zh-TW" altLang="en-US" sz="2000" dirty="0">
                        <a:latin typeface="Times" pitchFamily="2" charset="0"/>
                      </a:endParaRPr>
                    </a:p>
                  </a:txBody>
                  <a:tcPr anchor="ctr"/>
                </a:tc>
                <a:tc>
                  <a:txBody>
                    <a:bodyPr/>
                    <a:lstStyle/>
                    <a:p>
                      <a:pPr algn="ctr"/>
                      <a:r>
                        <a:rPr lang="en-US" altLang="zh-TW" sz="2000" dirty="0" err="1">
                          <a:latin typeface="Times" pitchFamily="2" charset="0"/>
                        </a:rPr>
                        <a:t>Schapire’s</a:t>
                      </a:r>
                      <a:r>
                        <a:rPr lang="en-US" altLang="zh-TW" sz="2000" dirty="0">
                          <a:latin typeface="Times" pitchFamily="2" charset="0"/>
                        </a:rPr>
                        <a:t> Boosting</a:t>
                      </a:r>
                      <a:endParaRPr lang="zh-TW" altLang="en-US" sz="2000" dirty="0">
                        <a:latin typeface="Times" pitchFamily="2" charset="0"/>
                      </a:endParaRPr>
                    </a:p>
                  </a:txBody>
                  <a:tcPr anchor="ctr"/>
                </a:tc>
                <a:tc>
                  <a:txBody>
                    <a:bodyPr/>
                    <a:lstStyle/>
                    <a:p>
                      <a:pPr algn="ctr"/>
                      <a:r>
                        <a:rPr lang="en-US" altLang="zh-TW" sz="2000" dirty="0" err="1">
                          <a:latin typeface="Times" pitchFamily="2" charset="0"/>
                        </a:rPr>
                        <a:t>Adaboost</a:t>
                      </a:r>
                      <a:endParaRPr lang="zh-TW" altLang="en-US" sz="2000" dirty="0">
                        <a:latin typeface="Times" pitchFamily="2" charset="0"/>
                      </a:endParaRPr>
                    </a:p>
                  </a:txBody>
                  <a:tcPr anchor="ctr"/>
                </a:tc>
                <a:extLst>
                  <a:ext uri="{0D108BD9-81ED-4DB2-BD59-A6C34878D82A}">
                    <a16:rowId xmlns:a16="http://schemas.microsoft.com/office/drawing/2014/main" val="267677702"/>
                  </a:ext>
                </a:extLst>
              </a:tr>
              <a:tr h="578844">
                <a:tc>
                  <a:txBody>
                    <a:bodyPr/>
                    <a:lstStyle/>
                    <a:p>
                      <a:pPr algn="ctr"/>
                      <a:r>
                        <a:rPr lang="en-US" altLang="zh-TW" sz="2000" b="1" dirty="0">
                          <a:solidFill>
                            <a:schemeClr val="tx1"/>
                          </a:solidFill>
                          <a:latin typeface="Times" pitchFamily="2" charset="0"/>
                        </a:rPr>
                        <a:t>Classifier</a:t>
                      </a:r>
                      <a:endParaRPr lang="zh-TW" altLang="en-US" sz="2000" b="1" dirty="0">
                        <a:solidFill>
                          <a:schemeClr val="tx1"/>
                        </a:solidFill>
                        <a:latin typeface="Times" pitchFamily="2" charset="0"/>
                      </a:endParaRPr>
                    </a:p>
                  </a:txBody>
                  <a:tcPr anchor="ctr"/>
                </a:tc>
                <a:tc>
                  <a:txBody>
                    <a:bodyPr/>
                    <a:lstStyle/>
                    <a:p>
                      <a:pPr algn="ctr"/>
                      <a:r>
                        <a:rPr lang="en-US" altLang="zh-TW" dirty="0">
                          <a:latin typeface="Times" pitchFamily="2" charset="0"/>
                        </a:rPr>
                        <a:t>Independent </a:t>
                      </a:r>
                      <a:endParaRPr lang="zh-TW" altLang="en-US" dirty="0">
                        <a:latin typeface="Times" pitchFamily="2"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pitchFamily="2" charset="0"/>
                        </a:rPr>
                        <a:t>Dependent </a:t>
                      </a:r>
                    </a:p>
                  </a:txBody>
                  <a:tcPr anchor="ctr"/>
                </a:tc>
                <a:tc>
                  <a:txBody>
                    <a:bodyPr/>
                    <a:lstStyle/>
                    <a:p>
                      <a:pPr algn="ctr"/>
                      <a:r>
                        <a:rPr lang="en-US" altLang="zh-TW" dirty="0">
                          <a:latin typeface="Times" pitchFamily="2" charset="0"/>
                        </a:rPr>
                        <a:t>Dependent </a:t>
                      </a:r>
                      <a:endParaRPr lang="zh-TW" altLang="en-US" dirty="0">
                        <a:latin typeface="Times" pitchFamily="2" charset="0"/>
                      </a:endParaRPr>
                    </a:p>
                  </a:txBody>
                  <a:tcPr anchor="ctr"/>
                </a:tc>
                <a:extLst>
                  <a:ext uri="{0D108BD9-81ED-4DB2-BD59-A6C34878D82A}">
                    <a16:rowId xmlns:a16="http://schemas.microsoft.com/office/drawing/2014/main" val="1999461058"/>
                  </a:ext>
                </a:extLst>
              </a:tr>
              <a:tr h="578844">
                <a:tc>
                  <a:txBody>
                    <a:bodyPr/>
                    <a:lstStyle/>
                    <a:p>
                      <a:pPr algn="ctr"/>
                      <a:r>
                        <a:rPr lang="en-US" altLang="zh-TW" sz="2000" b="1" dirty="0">
                          <a:solidFill>
                            <a:schemeClr val="tx1"/>
                          </a:solidFill>
                          <a:latin typeface="Times" pitchFamily="2" charset="0"/>
                        </a:rPr>
                        <a:t>Sampling</a:t>
                      </a:r>
                      <a:endParaRPr lang="zh-TW" altLang="en-US" sz="2000" b="1" dirty="0">
                        <a:solidFill>
                          <a:schemeClr val="tx1"/>
                        </a:solidFill>
                        <a:latin typeface="Times" pitchFamily="2" charset="0"/>
                      </a:endParaRPr>
                    </a:p>
                  </a:txBody>
                  <a:tcPr anchor="ctr"/>
                </a:tc>
                <a:tc>
                  <a:txBody>
                    <a:bodyPr/>
                    <a:lstStyle/>
                    <a:p>
                      <a:pPr algn="ctr"/>
                      <a:r>
                        <a:rPr lang="en-US" altLang="zh-TW" dirty="0">
                          <a:latin typeface="Times" pitchFamily="2" charset="0"/>
                        </a:rPr>
                        <a:t>Random</a:t>
                      </a:r>
                      <a:endParaRPr lang="zh-TW" altLang="en-US" dirty="0">
                        <a:latin typeface="Times" pitchFamily="2"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a:solidFill>
                            <a:schemeClr val="dk1"/>
                          </a:solidFill>
                          <a:effectLst/>
                          <a:latin typeface="Times" pitchFamily="2" charset="0"/>
                          <a:ea typeface="+mn-ea"/>
                          <a:cs typeface="+mn-cs"/>
                        </a:rPr>
                        <a:t>Complement</a:t>
                      </a:r>
                      <a:endParaRPr lang="en-US" altLang="zh-TW" dirty="0">
                        <a:latin typeface="Times" pitchFamily="2" charset="0"/>
                      </a:endParaRPr>
                    </a:p>
                  </a:txBody>
                  <a:tcPr anchor="ctr"/>
                </a:tc>
                <a:tc>
                  <a:txBody>
                    <a:bodyPr/>
                    <a:lstStyle/>
                    <a:p>
                      <a:pPr algn="ctr"/>
                      <a:r>
                        <a:rPr lang="en-US" altLang="zh-TW" dirty="0">
                          <a:latin typeface="Times" pitchFamily="2" charset="0"/>
                        </a:rPr>
                        <a:t>Probability</a:t>
                      </a:r>
                      <a:endParaRPr lang="zh-TW" altLang="en-US" dirty="0">
                        <a:latin typeface="Times" pitchFamily="2" charset="0"/>
                      </a:endParaRPr>
                    </a:p>
                  </a:txBody>
                  <a:tcPr anchor="ctr"/>
                </a:tc>
                <a:extLst>
                  <a:ext uri="{0D108BD9-81ED-4DB2-BD59-A6C34878D82A}">
                    <a16:rowId xmlns:a16="http://schemas.microsoft.com/office/drawing/2014/main" val="3335263368"/>
                  </a:ext>
                </a:extLst>
              </a:tr>
              <a:tr h="578844">
                <a:tc>
                  <a:txBody>
                    <a:bodyPr/>
                    <a:lstStyle/>
                    <a:p>
                      <a:pPr algn="ctr"/>
                      <a:r>
                        <a:rPr lang="en-US" altLang="zh-TW" sz="2000" b="1" dirty="0">
                          <a:solidFill>
                            <a:schemeClr val="tx1"/>
                          </a:solidFill>
                          <a:latin typeface="Times" pitchFamily="2" charset="0"/>
                        </a:rPr>
                        <a:t>Voting </a:t>
                      </a:r>
                      <a:endParaRPr lang="zh-TW" altLang="en-US" sz="2000" b="1" dirty="0">
                        <a:solidFill>
                          <a:schemeClr val="tx1"/>
                        </a:solidFill>
                        <a:latin typeface="Times" pitchFamily="2" charset="0"/>
                      </a:endParaRPr>
                    </a:p>
                  </a:txBody>
                  <a:tcPr anchor="ctr"/>
                </a:tc>
                <a:tc>
                  <a:txBody>
                    <a:bodyPr/>
                    <a:lstStyle/>
                    <a:p>
                      <a:pPr algn="ctr"/>
                      <a:r>
                        <a:rPr lang="en-US" altLang="zh-TW" dirty="0">
                          <a:latin typeface="Times" pitchFamily="2" charset="0"/>
                        </a:rPr>
                        <a:t>Plain </a:t>
                      </a:r>
                      <a:endParaRPr lang="zh-TW" altLang="en-US" dirty="0">
                        <a:latin typeface="Times" pitchFamily="2"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latin typeface="Times" pitchFamily="2" charset="0"/>
                        </a:rPr>
                        <a:t>Plain </a:t>
                      </a:r>
                    </a:p>
                  </a:txBody>
                  <a:tcPr anchor="ctr"/>
                </a:tc>
                <a:tc>
                  <a:txBody>
                    <a:bodyPr/>
                    <a:lstStyle/>
                    <a:p>
                      <a:pPr algn="ctr"/>
                      <a:r>
                        <a:rPr lang="en-US" altLang="zh-TW" dirty="0">
                          <a:latin typeface="Times" pitchFamily="2" charset="0"/>
                        </a:rPr>
                        <a:t>Weighted </a:t>
                      </a:r>
                      <a:endParaRPr lang="zh-TW" altLang="en-US" dirty="0">
                        <a:latin typeface="Times" pitchFamily="2" charset="0"/>
                      </a:endParaRPr>
                    </a:p>
                  </a:txBody>
                  <a:tcPr anchor="ctr"/>
                </a:tc>
                <a:extLst>
                  <a:ext uri="{0D108BD9-81ED-4DB2-BD59-A6C34878D82A}">
                    <a16:rowId xmlns:a16="http://schemas.microsoft.com/office/drawing/2014/main" val="3393844889"/>
                  </a:ext>
                </a:extLst>
              </a:tr>
            </a:tbl>
          </a:graphicData>
        </a:graphic>
      </p:graphicFrame>
      <p:sp>
        <p:nvSpPr>
          <p:cNvPr id="4" name="矩形 3">
            <a:extLst>
              <a:ext uri="{FF2B5EF4-FFF2-40B4-BE49-F238E27FC236}">
                <a16:creationId xmlns:a16="http://schemas.microsoft.com/office/drawing/2014/main" id="{987D7F1F-0DD0-E64A-A340-AB867BD5B216}"/>
              </a:ext>
            </a:extLst>
          </p:cNvPr>
          <p:cNvSpPr/>
          <p:nvPr/>
        </p:nvSpPr>
        <p:spPr>
          <a:xfrm>
            <a:off x="107504" y="6453336"/>
            <a:ext cx="6840760" cy="404664"/>
          </a:xfrm>
          <a:prstGeom prst="rect">
            <a:avLst/>
          </a:prstGeom>
          <a:solidFill>
            <a:srgbClr val="662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29200231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prstGeom prst="rect">
            <a:avLst/>
          </a:prstGeom>
        </p:spPr>
        <p:txBody>
          <a:bodyPr spcFirstLastPara="1" wrap="square" lIns="91425" tIns="91425" rIns="91425" bIns="91425" anchor="t" anchorCtr="0">
            <a:normAutofit fontScale="90000"/>
          </a:bodyPr>
          <a:lstStyle/>
          <a:p>
            <a:r>
              <a:rPr lang="zh-TW" dirty="0"/>
              <a:t>Variations on the Boosting Themes</a:t>
            </a:r>
            <a:endParaRPr dirty="0"/>
          </a:p>
        </p:txBody>
      </p:sp>
      <p:sp>
        <p:nvSpPr>
          <p:cNvPr id="55" name="Google Shape;55;p13"/>
          <p:cNvSpPr txBox="1">
            <a:spLocks noGrp="1"/>
          </p:cNvSpPr>
          <p:nvPr>
            <p:ph idx="1"/>
          </p:nvPr>
        </p:nvSpPr>
        <p:spPr>
          <a:prstGeom prst="rect">
            <a:avLst/>
          </a:prstGeom>
        </p:spPr>
        <p:txBody>
          <a:bodyPr spcFirstLastPara="1" wrap="square" lIns="91425" tIns="91425" rIns="91425" bIns="91425" anchor="t" anchorCtr="0">
            <a:normAutofit fontScale="92500"/>
          </a:bodyPr>
          <a:lstStyle/>
          <a:p>
            <a:r>
              <a:rPr lang="zh-TW" dirty="0">
                <a:latin typeface="Times" pitchFamily="2" charset="0"/>
              </a:rPr>
              <a:t>Complement each other makes perfect ( 彼此互補、相得益彰 ）</a:t>
            </a:r>
            <a:endParaRPr dirty="0">
              <a:latin typeface="Times" pitchFamily="2" charset="0"/>
            </a:endParaRPr>
          </a:p>
          <a:p>
            <a:r>
              <a:rPr lang="zh-TW" dirty="0">
                <a:latin typeface="Times" pitchFamily="2" charset="0"/>
              </a:rPr>
              <a:t>Randomizing the subset of examples or attributes set ( subset of rows or colums )</a:t>
            </a:r>
            <a:endParaRPr dirty="0">
              <a:latin typeface="Times" pitchFamily="2" charset="0"/>
            </a:endParaRPr>
          </a:p>
          <a:p>
            <a:r>
              <a:rPr lang="zh-TW" dirty="0">
                <a:latin typeface="Times" pitchFamily="2" charset="0"/>
              </a:rPr>
              <a:t>Non-homogeneous Boosting</a:t>
            </a:r>
            <a:endParaRPr dirty="0">
              <a:latin typeface="Times" pitchFamily="2" charset="0"/>
            </a:endParaRPr>
          </a:p>
          <a:p>
            <a:pPr lvl="1" indent="-342900">
              <a:buSzPts val="1800"/>
            </a:pPr>
            <a:r>
              <a:rPr lang="zh-TW" sz="2400" dirty="0">
                <a:solidFill>
                  <a:schemeClr val="dk1"/>
                </a:solidFill>
                <a:latin typeface="Times" pitchFamily="2" charset="0"/>
              </a:rPr>
              <a:t>Each classifier is induced from the same data, but with a different machine-learning technique</a:t>
            </a:r>
            <a:endParaRPr sz="2400" dirty="0">
              <a:solidFill>
                <a:schemeClr val="dk1"/>
              </a:solidFill>
              <a:latin typeface="Times" pitchFamily="2" charset="0"/>
            </a:endParaRPr>
          </a:p>
          <a:p>
            <a:r>
              <a:rPr lang="zh-TW" dirty="0">
                <a:solidFill>
                  <a:schemeClr val="dk1"/>
                </a:solidFill>
                <a:latin typeface="Times" pitchFamily="2" charset="0"/>
              </a:rPr>
              <a:t>Staking</a:t>
            </a:r>
            <a:endParaRPr dirty="0">
              <a:solidFill>
                <a:schemeClr val="dk1"/>
              </a:solidFill>
              <a:latin typeface="Times" pitchFamily="2" charset="0"/>
            </a:endParaRPr>
          </a:p>
          <a:p>
            <a:pPr lvl="1" indent="-342900">
              <a:buSzPts val="1800"/>
            </a:pPr>
            <a:r>
              <a:rPr lang="zh-TW" sz="2400" dirty="0">
                <a:solidFill>
                  <a:schemeClr val="dk1"/>
                </a:solidFill>
                <a:latin typeface="Times" pitchFamily="2" charset="0"/>
              </a:rPr>
              <a:t>Two layers - Hybride the base level &amp; the master level</a:t>
            </a:r>
            <a:endParaRPr sz="2400" dirty="0">
              <a:solidFill>
                <a:schemeClr val="dk1"/>
              </a:solidFill>
              <a:latin typeface="Times" pitchFamily="2" charset="0"/>
            </a:endParaRPr>
          </a:p>
          <a:p>
            <a:pPr lvl="1" indent="-342900">
              <a:buSzPts val="1800"/>
            </a:pPr>
            <a:r>
              <a:rPr lang="zh-TW" sz="2400" dirty="0">
                <a:solidFill>
                  <a:schemeClr val="dk1"/>
                </a:solidFill>
                <a:latin typeface="Times" pitchFamily="2" charset="0"/>
              </a:rPr>
              <a:t>linear classifier - such as perceptron as the master classifier</a:t>
            </a:r>
            <a:endParaRPr sz="2400" dirty="0">
              <a:solidFill>
                <a:schemeClr val="dk1"/>
              </a:solidFill>
              <a:latin typeface="Times" pitchFamily="2" charset="0"/>
            </a:endParaRPr>
          </a:p>
          <a:p>
            <a:pPr lvl="1">
              <a:buClr>
                <a:schemeClr val="dk1"/>
              </a:buClr>
            </a:pPr>
            <a:r>
              <a:rPr lang="zh-TW" sz="2400" dirty="0">
                <a:solidFill>
                  <a:schemeClr val="dk1"/>
                </a:solidFill>
                <a:latin typeface="Times" pitchFamily="2" charset="0"/>
              </a:rPr>
              <a:t>Any paradigm can also be used for master clasifier such as Bayesian, nearest neighbor based etc,</a:t>
            </a:r>
            <a:endParaRPr sz="2400" dirty="0">
              <a:solidFill>
                <a:schemeClr val="dk1"/>
              </a:solidFill>
              <a:latin typeface="Times" pitchFamily="2" charset="0"/>
            </a:endParaRPr>
          </a:p>
          <a:p>
            <a:pPr indent="0">
              <a:spcBef>
                <a:spcPts val="1200"/>
              </a:spcBef>
              <a:spcAft>
                <a:spcPts val="1200"/>
              </a:spcAft>
              <a:buNone/>
            </a:pPr>
            <a:endParaRPr dirty="0">
              <a:solidFill>
                <a:schemeClr val="dk1"/>
              </a:solidFill>
              <a:latin typeface="Times" pitchFamily="2" charset="0"/>
            </a:endParaRPr>
          </a:p>
        </p:txBody>
      </p:sp>
      <p:sp>
        <p:nvSpPr>
          <p:cNvPr id="4" name="矩形 3">
            <a:extLst>
              <a:ext uri="{FF2B5EF4-FFF2-40B4-BE49-F238E27FC236}">
                <a16:creationId xmlns:a16="http://schemas.microsoft.com/office/drawing/2014/main" id="{2FF6F49F-4E56-D945-92BB-A96CEC68EBAA}"/>
              </a:ext>
            </a:extLst>
          </p:cNvPr>
          <p:cNvSpPr/>
          <p:nvPr/>
        </p:nvSpPr>
        <p:spPr>
          <a:xfrm>
            <a:off x="107504" y="6453336"/>
            <a:ext cx="6840760" cy="404664"/>
          </a:xfrm>
          <a:prstGeom prst="rect">
            <a:avLst/>
          </a:prstGeom>
          <a:solidFill>
            <a:srgbClr val="662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31494126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BF3F90A-5ADE-184F-B7C9-31A3BCB636B3}"/>
              </a:ext>
            </a:extLst>
          </p:cNvPr>
          <p:cNvSpPr>
            <a:spLocks noGrp="1"/>
          </p:cNvSpPr>
          <p:nvPr>
            <p:ph type="title"/>
          </p:nvPr>
        </p:nvSpPr>
        <p:spPr/>
        <p:txBody>
          <a:bodyPr/>
          <a:lstStyle/>
          <a:p>
            <a:r>
              <a:rPr kumimoji="1" lang="en-US" altLang="zh-TW" dirty="0"/>
              <a:t>Randomizing th</a:t>
            </a:r>
            <a:r>
              <a:rPr lang="en-US" altLang="zh-TW" dirty="0"/>
              <a:t>e Attribute Set</a:t>
            </a:r>
            <a:endParaRPr kumimoji="1"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ED553E3C-9C58-E34C-8422-881C665A3D47}"/>
                  </a:ext>
                </a:extLst>
              </p:cNvPr>
              <p:cNvSpPr>
                <a:spLocks noGrp="1"/>
              </p:cNvSpPr>
              <p:nvPr>
                <p:ph idx="1"/>
              </p:nvPr>
            </p:nvSpPr>
            <p:spPr/>
            <p:txBody>
              <a:bodyPr/>
              <a:lstStyle/>
              <a:p>
                <a:r>
                  <a:rPr lang="en" altLang="zh-TW" dirty="0"/>
                  <a:t>Choose </a:t>
                </a:r>
                <a:r>
                  <a:rPr lang="en" altLang="zh-TW" i="1" dirty="0"/>
                  <a:t>N </a:t>
                </a:r>
                <a:r>
                  <a:rPr lang="en" altLang="zh-TW" dirty="0"/>
                  <a:t>random subsets of attributes, </a:t>
                </a:r>
                <a14:m>
                  <m:oMath xmlns:m="http://schemas.openxmlformats.org/officeDocument/2006/math">
                    <m:sSub>
                      <m:sSubPr>
                        <m:ctrlPr>
                          <a:rPr lang="en" altLang="zh-TW" i="1">
                            <a:latin typeface="Cambria Math" panose="02040503050406030204" pitchFamily="18" charset="0"/>
                          </a:rPr>
                        </m:ctrlPr>
                      </m:sSubPr>
                      <m:e>
                        <m:r>
                          <a:rPr lang="en-US" altLang="zh-TW" i="1">
                            <a:latin typeface="Cambria Math" panose="02040503050406030204" pitchFamily="18" charset="0"/>
                          </a:rPr>
                          <m:t>𝐴</m:t>
                        </m:r>
                      </m:e>
                      <m:sub>
                        <m:r>
                          <a:rPr lang="en-US" altLang="zh-TW" i="1">
                            <a:latin typeface="Cambria Math" panose="02040503050406030204" pitchFamily="18" charset="0"/>
                          </a:rPr>
                          <m:t>𝑖</m:t>
                        </m:r>
                      </m:sub>
                    </m:sSub>
                    <m:r>
                      <a:rPr lang="en-US" altLang="zh-TW" i="1">
                        <a:latin typeface="Cambria Math" panose="02040503050406030204" pitchFamily="18" charset="0"/>
                      </a:rPr>
                      <m:t> </m:t>
                    </m:r>
                    <m:r>
                      <a:rPr lang="en"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 </m:t>
                    </m:r>
                  </m:oMath>
                </a14:m>
                <a:r>
                  <a:rPr lang="en" altLang="zh-TW" i="1" dirty="0"/>
                  <a:t>A</a:t>
                </a:r>
                <a:r>
                  <a:rPr lang="en" altLang="zh-TW" dirty="0"/>
                  <a:t>. The </a:t>
                </a:r>
                <a:r>
                  <a:rPr lang="en" altLang="zh-TW" i="1" dirty="0"/>
                  <a:t>i</a:t>
                </a:r>
                <a:r>
                  <a:rPr lang="en" altLang="zh-TW" dirty="0"/>
                  <a:t>-th classifier ( </a:t>
                </a:r>
                <a:r>
                  <a:rPr lang="en" altLang="zh-TW" i="1" dirty="0" err="1"/>
                  <a:t>i</a:t>
                </a:r>
                <a:r>
                  <a:rPr lang="en" altLang="zh-TW" i="1" dirty="0"/>
                  <a:t> </a:t>
                </a:r>
                <a14:m>
                  <m:oMath xmlns:m="http://schemas.openxmlformats.org/officeDocument/2006/math">
                    <m:r>
                      <a:rPr lang="en"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m:t>
                    </m:r>
                  </m:oMath>
                </a14:m>
                <a:r>
                  <a:rPr lang="en" altLang="zh-TW" dirty="0"/>
                  <a:t>1; </a:t>
                </a:r>
                <a:r>
                  <a:rPr lang="en" altLang="zh-TW" i="1" dirty="0"/>
                  <a:t>N</a:t>
                </a:r>
                <a:r>
                  <a:rPr lang="en-US" altLang="zh-TW" dirty="0"/>
                  <a:t>]) </a:t>
                </a:r>
                <a:r>
                  <a:rPr lang="en" altLang="zh-TW" dirty="0"/>
                  <a:t>is then induced from the examples from </a:t>
                </a:r>
                <a:r>
                  <a:rPr lang="en" altLang="zh-TW" i="1" dirty="0"/>
                  <a:t>T </a:t>
                </a:r>
                <a:r>
                  <a:rPr lang="en" altLang="zh-TW" dirty="0"/>
                  <a:t>described by attributes from </a:t>
                </a:r>
                <a14:m>
                  <m:oMath xmlns:m="http://schemas.openxmlformats.org/officeDocument/2006/math">
                    <m:sSub>
                      <m:sSubPr>
                        <m:ctrlPr>
                          <a:rPr lang="en" altLang="zh-TW" i="1" smtClean="0">
                            <a:latin typeface="Cambria Math" panose="02040503050406030204" pitchFamily="18" charset="0"/>
                          </a:rPr>
                        </m:ctrlPr>
                      </m:sSubPr>
                      <m:e>
                        <m:r>
                          <a:rPr lang="en-US" altLang="zh-TW" b="0" i="1" smtClean="0">
                            <a:latin typeface="Cambria Math" panose="02040503050406030204" pitchFamily="18" charset="0"/>
                          </a:rPr>
                          <m:t>𝐴</m:t>
                        </m:r>
                      </m:e>
                      <m:sub>
                        <m:r>
                          <a:rPr lang="en-US" altLang="zh-TW" b="0" i="1" smtClean="0">
                            <a:latin typeface="Cambria Math" panose="02040503050406030204" pitchFamily="18" charset="0"/>
                          </a:rPr>
                          <m:t>𝑖</m:t>
                        </m:r>
                      </m:sub>
                    </m:sSub>
                  </m:oMath>
                </a14:m>
                <a:endParaRPr lang="en" altLang="zh-TW" dirty="0"/>
              </a:p>
              <a:p>
                <a:r>
                  <a:rPr lang="en" altLang="zh-TW" dirty="0"/>
                  <a:t>The classifiers’ outputs are combined by the </a:t>
                </a:r>
                <a:r>
                  <a:rPr lang="en" altLang="zh-TW" i="1" dirty="0"/>
                  <a:t>weighted majority voting</a:t>
                </a:r>
                <a:r>
                  <a:rPr lang="en" altLang="zh-TW" dirty="0"/>
                  <a:t>, the weights being obtained (for instance) by perceptron learning ( Linear Master Classifier )</a:t>
                </a:r>
              </a:p>
              <a:p>
                <a:r>
                  <a:rPr lang="en" altLang="zh-TW" dirty="0"/>
                  <a:t>Classifier exhibit poor performance receive low or negative weight  </a:t>
                </a:r>
              </a:p>
              <a:p>
                <a:endParaRPr kumimoji="1" lang="zh-TW" altLang="en-US" dirty="0"/>
              </a:p>
            </p:txBody>
          </p:sp>
        </mc:Choice>
        <mc:Fallback>
          <p:sp>
            <p:nvSpPr>
              <p:cNvPr id="3" name="內容版面配置區 2">
                <a:extLst>
                  <a:ext uri="{FF2B5EF4-FFF2-40B4-BE49-F238E27FC236}">
                    <a16:creationId xmlns:a16="http://schemas.microsoft.com/office/drawing/2014/main" id="{ED553E3C-9C58-E34C-8422-881C665A3D47}"/>
                  </a:ext>
                </a:extLst>
              </p:cNvPr>
              <p:cNvSpPr>
                <a:spLocks noGrp="1" noRot="1" noChangeAspect="1" noMove="1" noResize="1" noEditPoints="1" noAdjustHandles="1" noChangeArrowheads="1" noChangeShapeType="1" noTextEdit="1"/>
              </p:cNvSpPr>
              <p:nvPr>
                <p:ph idx="1"/>
              </p:nvPr>
            </p:nvSpPr>
            <p:spPr>
              <a:blipFill>
                <a:blip r:embed="rId2"/>
                <a:stretch>
                  <a:fillRect l="-1079" t="-1120" r="-138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587749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Outline</a:t>
            </a:r>
            <a:endParaRPr lang="zh-TW" altLang="en-US" dirty="0"/>
          </a:p>
        </p:txBody>
      </p:sp>
      <p:sp>
        <p:nvSpPr>
          <p:cNvPr id="3" name="內容版面配置區 2"/>
          <p:cNvSpPr>
            <a:spLocks noGrp="1"/>
          </p:cNvSpPr>
          <p:nvPr>
            <p:ph idx="1"/>
          </p:nvPr>
        </p:nvSpPr>
        <p:spPr/>
        <p:txBody>
          <a:bodyPr/>
          <a:lstStyle/>
          <a:p>
            <a:r>
              <a:rPr kumimoji="1" lang="en-US" altLang="zh-TW" dirty="0">
                <a:latin typeface="Times" pitchFamily="2" charset="0"/>
              </a:rPr>
              <a:t>Background of </a:t>
            </a:r>
            <a:r>
              <a:rPr lang="en-US" altLang="zh-TW" dirty="0">
                <a:latin typeface="Times" pitchFamily="2" charset="0"/>
              </a:rPr>
              <a:t>Induction of Voting Assemblies</a:t>
            </a:r>
          </a:p>
          <a:p>
            <a:r>
              <a:rPr lang="en" altLang="zh-TW" dirty="0" err="1">
                <a:latin typeface="Times" pitchFamily="2" charset="0"/>
              </a:rPr>
              <a:t>Booststrap</a:t>
            </a:r>
            <a:r>
              <a:rPr lang="en" altLang="zh-TW" dirty="0">
                <a:latin typeface="Times" pitchFamily="2" charset="0"/>
              </a:rPr>
              <a:t> Aggregation</a:t>
            </a:r>
            <a:r>
              <a:rPr kumimoji="1" lang="en-US" altLang="zh-TW" dirty="0">
                <a:latin typeface="Times" pitchFamily="2" charset="0"/>
              </a:rPr>
              <a:t> </a:t>
            </a:r>
          </a:p>
          <a:p>
            <a:r>
              <a:rPr lang="en-US" altLang="zh-TW" dirty="0" err="1">
                <a:latin typeface="Times" pitchFamily="2" charset="0"/>
              </a:rPr>
              <a:t>Schapire’s</a:t>
            </a:r>
            <a:r>
              <a:rPr lang="en-US" altLang="zh-TW" dirty="0">
                <a:latin typeface="Times" pitchFamily="2" charset="0"/>
              </a:rPr>
              <a:t> Boosting</a:t>
            </a:r>
          </a:p>
          <a:p>
            <a:r>
              <a:rPr lang="en-US" altLang="zh-TW" dirty="0" err="1">
                <a:latin typeface="Times" pitchFamily="2" charset="0"/>
              </a:rPr>
              <a:t>Schapire’s</a:t>
            </a:r>
            <a:r>
              <a:rPr lang="en-US" altLang="zh-TW" dirty="0">
                <a:latin typeface="Times" pitchFamily="2" charset="0"/>
              </a:rPr>
              <a:t> Boosting Limitations</a:t>
            </a:r>
          </a:p>
          <a:p>
            <a:r>
              <a:rPr lang="en-US" altLang="zh-TW" dirty="0" err="1">
                <a:latin typeface="Times" pitchFamily="2" charset="0"/>
              </a:rPr>
              <a:t>Adaboost</a:t>
            </a:r>
            <a:r>
              <a:rPr lang="en-US" altLang="zh-TW" dirty="0">
                <a:latin typeface="Times" pitchFamily="2" charset="0"/>
              </a:rPr>
              <a:t>: Practical Version of Boosting</a:t>
            </a:r>
          </a:p>
          <a:p>
            <a:r>
              <a:rPr lang="zh-TW" altLang="zh-TW" dirty="0">
                <a:latin typeface="Times" pitchFamily="2" charset="0"/>
              </a:rPr>
              <a:t>Variations on the Boosting Themes</a:t>
            </a:r>
            <a:endParaRPr lang="en-US" altLang="zh-TW" dirty="0">
              <a:latin typeface="Times" pitchFamily="2" charset="0"/>
            </a:endParaRPr>
          </a:p>
          <a:p>
            <a:r>
              <a:rPr lang="zh-TW" altLang="zh-TW" dirty="0">
                <a:latin typeface="Times" pitchFamily="2" charset="0"/>
              </a:rPr>
              <a:t>Base Classifers redescribe the examples</a:t>
            </a:r>
            <a:endParaRPr lang="en-US" altLang="zh-TW" dirty="0">
              <a:latin typeface="Times" pitchFamily="2" charset="0"/>
            </a:endParaRPr>
          </a:p>
          <a:p>
            <a:r>
              <a:rPr lang="zh-TW" altLang="zh-TW" dirty="0">
                <a:latin typeface="Times" pitchFamily="2" charset="0"/>
              </a:rPr>
              <a:t>Cost Saving Benefit</a:t>
            </a:r>
            <a:endParaRPr kumimoji="1" lang="en-US" altLang="zh-TW" dirty="0">
              <a:latin typeface="Times" pitchFamily="2" charset="0"/>
            </a:endParaRPr>
          </a:p>
          <a:p>
            <a:r>
              <a:rPr lang="zh-TW" altLang="zh-TW" dirty="0">
                <a:latin typeface="Times" pitchFamily="2" charset="0"/>
              </a:rPr>
              <a:t>Adaptive Boosting</a:t>
            </a:r>
            <a:endParaRPr lang="en-US" altLang="zh-TW" dirty="0">
              <a:latin typeface="Times" pitchFamily="2" charset="0"/>
            </a:endParaRPr>
          </a:p>
        </p:txBody>
      </p:sp>
      <p:sp>
        <p:nvSpPr>
          <p:cNvPr id="4" name="矩形 3">
            <a:extLst>
              <a:ext uri="{FF2B5EF4-FFF2-40B4-BE49-F238E27FC236}">
                <a16:creationId xmlns:a16="http://schemas.microsoft.com/office/drawing/2014/main" id="{2B70D68E-866A-8644-B9DA-440FBC2046D1}"/>
              </a:ext>
            </a:extLst>
          </p:cNvPr>
          <p:cNvSpPr/>
          <p:nvPr/>
        </p:nvSpPr>
        <p:spPr>
          <a:xfrm>
            <a:off x="107504" y="6453336"/>
            <a:ext cx="6840760" cy="404664"/>
          </a:xfrm>
          <a:prstGeom prst="rect">
            <a:avLst/>
          </a:prstGeom>
          <a:solidFill>
            <a:srgbClr val="662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386224273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340AFF-2F5D-C243-8129-FADD61C56CF2}"/>
              </a:ext>
            </a:extLst>
          </p:cNvPr>
          <p:cNvSpPr>
            <a:spLocks noGrp="1"/>
          </p:cNvSpPr>
          <p:nvPr>
            <p:ph type="title"/>
          </p:nvPr>
        </p:nvSpPr>
        <p:spPr/>
        <p:txBody>
          <a:bodyPr/>
          <a:lstStyle/>
          <a:p>
            <a:r>
              <a:rPr kumimoji="1" lang="en-US" altLang="zh-TW" dirty="0"/>
              <a:t>Bias &amp; Variation </a:t>
            </a:r>
            <a:r>
              <a:rPr lang="en-US" altLang="zh-TW" dirty="0"/>
              <a:t>errors</a:t>
            </a:r>
            <a:r>
              <a:rPr kumimoji="1" lang="en-US" altLang="zh-TW" dirty="0"/>
              <a:t> </a:t>
            </a:r>
            <a:endParaRPr kumimoji="1" lang="zh-TW" altLang="en-US" dirty="0"/>
          </a:p>
        </p:txBody>
      </p:sp>
      <p:sp>
        <p:nvSpPr>
          <p:cNvPr id="3" name="內容版面配置區 2">
            <a:extLst>
              <a:ext uri="{FF2B5EF4-FFF2-40B4-BE49-F238E27FC236}">
                <a16:creationId xmlns:a16="http://schemas.microsoft.com/office/drawing/2014/main" id="{3AEEB670-D4A7-B84B-A8C7-9C0B6A7AB821}"/>
              </a:ext>
            </a:extLst>
          </p:cNvPr>
          <p:cNvSpPr>
            <a:spLocks noGrp="1"/>
          </p:cNvSpPr>
          <p:nvPr>
            <p:ph idx="1"/>
          </p:nvPr>
        </p:nvSpPr>
        <p:spPr/>
        <p:txBody>
          <a:bodyPr/>
          <a:lstStyle/>
          <a:p>
            <a:r>
              <a:rPr kumimoji="1" lang="en-US" altLang="zh-TW" dirty="0"/>
              <a:t>Non-homogeneous boosting is known to reduce both bias &amp; variation errors</a:t>
            </a:r>
            <a:endParaRPr kumimoji="1" lang="zh-TW" altLang="en-US" dirty="0"/>
          </a:p>
        </p:txBody>
      </p:sp>
      <p:pic>
        <p:nvPicPr>
          <p:cNvPr id="4" name="圖片 3">
            <a:extLst>
              <a:ext uri="{FF2B5EF4-FFF2-40B4-BE49-F238E27FC236}">
                <a16:creationId xmlns:a16="http://schemas.microsoft.com/office/drawing/2014/main" id="{6A687638-9A06-6644-9C34-A70B47AF59EA}"/>
              </a:ext>
            </a:extLst>
          </p:cNvPr>
          <p:cNvPicPr>
            <a:picLocks noChangeAspect="1"/>
          </p:cNvPicPr>
          <p:nvPr/>
        </p:nvPicPr>
        <p:blipFill>
          <a:blip r:embed="rId3"/>
          <a:stretch>
            <a:fillRect/>
          </a:stretch>
        </p:blipFill>
        <p:spPr>
          <a:xfrm>
            <a:off x="611560" y="2416863"/>
            <a:ext cx="4731494" cy="3612028"/>
          </a:xfrm>
          <a:prstGeom prst="rect">
            <a:avLst/>
          </a:prstGeom>
        </p:spPr>
      </p:pic>
      <p:pic>
        <p:nvPicPr>
          <p:cNvPr id="7" name="圖片 6">
            <a:extLst>
              <a:ext uri="{FF2B5EF4-FFF2-40B4-BE49-F238E27FC236}">
                <a16:creationId xmlns:a16="http://schemas.microsoft.com/office/drawing/2014/main" id="{1D0E8831-B618-CC44-AEC5-E9B20E613B04}"/>
              </a:ext>
            </a:extLst>
          </p:cNvPr>
          <p:cNvPicPr>
            <a:picLocks noChangeAspect="1"/>
          </p:cNvPicPr>
          <p:nvPr/>
        </p:nvPicPr>
        <p:blipFill>
          <a:blip r:embed="rId4"/>
          <a:stretch>
            <a:fillRect/>
          </a:stretch>
        </p:blipFill>
        <p:spPr>
          <a:xfrm>
            <a:off x="4788024" y="3501008"/>
            <a:ext cx="4053136" cy="1440160"/>
          </a:xfrm>
          <a:prstGeom prst="rect">
            <a:avLst/>
          </a:prstGeom>
        </p:spPr>
      </p:pic>
      <p:sp>
        <p:nvSpPr>
          <p:cNvPr id="8" name="矩形 7">
            <a:extLst>
              <a:ext uri="{FF2B5EF4-FFF2-40B4-BE49-F238E27FC236}">
                <a16:creationId xmlns:a16="http://schemas.microsoft.com/office/drawing/2014/main" id="{7FA8AF76-513F-E24F-8D17-1DC536A15EB7}"/>
              </a:ext>
            </a:extLst>
          </p:cNvPr>
          <p:cNvSpPr/>
          <p:nvPr/>
        </p:nvSpPr>
        <p:spPr>
          <a:xfrm>
            <a:off x="4878288" y="5369842"/>
            <a:ext cx="3654152" cy="523220"/>
          </a:xfrm>
          <a:prstGeom prst="rect">
            <a:avLst/>
          </a:prstGeom>
        </p:spPr>
        <p:txBody>
          <a:bodyPr wrap="square">
            <a:spAutoFit/>
          </a:bodyPr>
          <a:lstStyle/>
          <a:p>
            <a:r>
              <a:rPr lang="zh-TW" altLang="en-US" sz="1400" dirty="0">
                <a:hlinkClick r:id="rId5"/>
              </a:rPr>
              <a:t>https://towardsdatascience.com/understanding-the-bias-variance-tradeoff-165e6942b229</a:t>
            </a:r>
            <a:r>
              <a:rPr lang="en-US" altLang="zh-TW" sz="1400" dirty="0"/>
              <a:t> </a:t>
            </a:r>
            <a:endParaRPr lang="zh-TW" altLang="en-US" sz="1400" dirty="0"/>
          </a:p>
        </p:txBody>
      </p:sp>
    </p:spTree>
    <p:extLst>
      <p:ext uri="{BB962C8B-B14F-4D97-AF65-F5344CB8AC3E}">
        <p14:creationId xmlns:p14="http://schemas.microsoft.com/office/powerpoint/2010/main" val="806130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algn="l"/>
            <a:r>
              <a:rPr lang="zh-TW" dirty="0"/>
              <a:t>Base Classifers redescribe the examples</a:t>
            </a:r>
            <a:endParaRPr dirty="0"/>
          </a:p>
        </p:txBody>
      </p:sp>
      <p:pic>
        <p:nvPicPr>
          <p:cNvPr id="61" name="Google Shape;61;p14"/>
          <p:cNvPicPr preferRelativeResize="0"/>
          <p:nvPr/>
        </p:nvPicPr>
        <p:blipFill>
          <a:blip r:embed="rId3">
            <a:alphaModFix/>
          </a:blip>
          <a:stretch>
            <a:fillRect/>
          </a:stretch>
        </p:blipFill>
        <p:spPr>
          <a:xfrm>
            <a:off x="3851920" y="2132856"/>
            <a:ext cx="4937960" cy="2824401"/>
          </a:xfrm>
          <a:prstGeom prst="rect">
            <a:avLst/>
          </a:prstGeom>
          <a:noFill/>
          <a:ln>
            <a:noFill/>
          </a:ln>
        </p:spPr>
      </p:pic>
      <p:sp>
        <p:nvSpPr>
          <p:cNvPr id="4" name="矩形 3">
            <a:extLst>
              <a:ext uri="{FF2B5EF4-FFF2-40B4-BE49-F238E27FC236}">
                <a16:creationId xmlns:a16="http://schemas.microsoft.com/office/drawing/2014/main" id="{7E3D8821-F9B4-F84F-872A-43BED5726CF1}"/>
              </a:ext>
            </a:extLst>
          </p:cNvPr>
          <p:cNvSpPr/>
          <p:nvPr/>
        </p:nvSpPr>
        <p:spPr>
          <a:xfrm>
            <a:off x="107504" y="6453336"/>
            <a:ext cx="6840760" cy="404664"/>
          </a:xfrm>
          <a:prstGeom prst="rect">
            <a:avLst/>
          </a:prstGeom>
          <a:solidFill>
            <a:srgbClr val="662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3" name="圖片 2">
            <a:extLst>
              <a:ext uri="{FF2B5EF4-FFF2-40B4-BE49-F238E27FC236}">
                <a16:creationId xmlns:a16="http://schemas.microsoft.com/office/drawing/2014/main" id="{FA2B55A0-CF95-8948-AEB4-BE5DDC7842AC}"/>
              </a:ext>
            </a:extLst>
          </p:cNvPr>
          <p:cNvPicPr>
            <a:picLocks noChangeAspect="1"/>
          </p:cNvPicPr>
          <p:nvPr/>
        </p:nvPicPr>
        <p:blipFill>
          <a:blip r:embed="rId4"/>
          <a:stretch>
            <a:fillRect/>
          </a:stretch>
        </p:blipFill>
        <p:spPr>
          <a:xfrm>
            <a:off x="467544" y="1995272"/>
            <a:ext cx="3665860" cy="1757763"/>
          </a:xfrm>
          <a:prstGeom prst="rect">
            <a:avLst/>
          </a:prstGeom>
        </p:spPr>
      </p:pic>
    </p:spTree>
    <p:extLst>
      <p:ext uri="{BB962C8B-B14F-4D97-AF65-F5344CB8AC3E}">
        <p14:creationId xmlns:p14="http://schemas.microsoft.com/office/powerpoint/2010/main" val="2917778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prstGeom prst="rect">
            <a:avLst/>
          </a:prstGeom>
        </p:spPr>
        <p:txBody>
          <a:bodyPr spcFirstLastPara="1" wrap="square" lIns="91425" tIns="91425" rIns="91425" bIns="91425" anchor="t" anchorCtr="0">
            <a:normAutofit fontScale="90000"/>
          </a:bodyPr>
          <a:lstStyle/>
          <a:p>
            <a:r>
              <a:rPr lang="zh-TW" dirty="0"/>
              <a:t>Cost Saving Benefit</a:t>
            </a:r>
            <a:endParaRPr dirty="0"/>
          </a:p>
        </p:txBody>
      </p:sp>
      <p:pic>
        <p:nvPicPr>
          <p:cNvPr id="67" name="Google Shape;67;p15"/>
          <p:cNvPicPr preferRelativeResize="0"/>
          <p:nvPr/>
        </p:nvPicPr>
        <p:blipFill>
          <a:blip r:embed="rId3">
            <a:alphaModFix/>
          </a:blip>
          <a:stretch>
            <a:fillRect/>
          </a:stretch>
        </p:blipFill>
        <p:spPr>
          <a:xfrm>
            <a:off x="708445" y="1916832"/>
            <a:ext cx="7727109" cy="3205384"/>
          </a:xfrm>
          <a:prstGeom prst="rect">
            <a:avLst/>
          </a:prstGeom>
          <a:noFill/>
          <a:ln>
            <a:noFill/>
          </a:ln>
        </p:spPr>
      </p:pic>
      <p:sp>
        <p:nvSpPr>
          <p:cNvPr id="4" name="矩形 3">
            <a:extLst>
              <a:ext uri="{FF2B5EF4-FFF2-40B4-BE49-F238E27FC236}">
                <a16:creationId xmlns:a16="http://schemas.microsoft.com/office/drawing/2014/main" id="{22B88665-9719-2242-97A4-29A0915D6C26}"/>
              </a:ext>
            </a:extLst>
          </p:cNvPr>
          <p:cNvSpPr/>
          <p:nvPr/>
        </p:nvSpPr>
        <p:spPr>
          <a:xfrm>
            <a:off x="107504" y="6453336"/>
            <a:ext cx="6840760" cy="404664"/>
          </a:xfrm>
          <a:prstGeom prst="rect">
            <a:avLst/>
          </a:prstGeom>
          <a:solidFill>
            <a:srgbClr val="662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1253997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40331F-C778-9745-8238-3463EF29A7AA}"/>
              </a:ext>
            </a:extLst>
          </p:cNvPr>
          <p:cNvSpPr>
            <a:spLocks noGrp="1"/>
          </p:cNvSpPr>
          <p:nvPr>
            <p:ph type="title"/>
          </p:nvPr>
        </p:nvSpPr>
        <p:spPr/>
        <p:txBody>
          <a:bodyPr/>
          <a:lstStyle/>
          <a:p>
            <a:r>
              <a:rPr lang="en" altLang="zh-TW" dirty="0"/>
              <a:t>Generalization to </a:t>
            </a:r>
            <a:r>
              <a:rPr lang="en" altLang="zh-TW" i="1" dirty="0"/>
              <a:t>K </a:t>
            </a:r>
            <a:r>
              <a:rPr lang="en" altLang="zh-TW" dirty="0"/>
              <a:t>Classifiers </a:t>
            </a:r>
            <a:endParaRPr kumimoji="1" lang="zh-TW" altLang="en-US" dirty="0"/>
          </a:p>
        </p:txBody>
      </p:sp>
      <p:sp>
        <p:nvSpPr>
          <p:cNvPr id="3" name="內容版面配置區 2">
            <a:extLst>
              <a:ext uri="{FF2B5EF4-FFF2-40B4-BE49-F238E27FC236}">
                <a16:creationId xmlns:a16="http://schemas.microsoft.com/office/drawing/2014/main" id="{572D07F4-8EB8-5744-AE96-2A48B30CBDB4}"/>
              </a:ext>
            </a:extLst>
          </p:cNvPr>
          <p:cNvSpPr>
            <a:spLocks noGrp="1"/>
          </p:cNvSpPr>
          <p:nvPr>
            <p:ph idx="1"/>
          </p:nvPr>
        </p:nvSpPr>
        <p:spPr/>
        <p:txBody>
          <a:bodyPr/>
          <a:lstStyle/>
          <a:p>
            <a:r>
              <a:rPr lang="en" altLang="zh-TW" dirty="0"/>
              <a:t>Induction of </a:t>
            </a:r>
            <a:r>
              <a:rPr lang="en" altLang="zh-TW" i="1" dirty="0"/>
              <a:t>K </a:t>
            </a:r>
            <a:r>
              <a:rPr lang="en" altLang="zh-TW" dirty="0"/>
              <a:t>classifiers from a different subset, </a:t>
            </a:r>
            <a:r>
              <a:rPr lang="en" altLang="zh-TW" i="1" dirty="0"/>
              <a:t>Ti</a:t>
            </a:r>
            <a:r>
              <a:rPr lang="en" altLang="zh-TW" dirty="0"/>
              <a:t>, such that the size of each of them is </a:t>
            </a:r>
            <a:r>
              <a:rPr lang="en" altLang="zh-TW" i="1" dirty="0"/>
              <a:t>m </a:t>
            </a:r>
            <a:r>
              <a:rPr lang="en" altLang="zh-TW" dirty="0"/>
              <a:t>(a user-set constant) which is supposed to be much smaller than </a:t>
            </a:r>
            <a:r>
              <a:rPr lang="en" altLang="zh-TW" i="1" dirty="0"/>
              <a:t>N </a:t>
            </a:r>
            <a:r>
              <a:rPr lang="en" altLang="zh-TW" b="1" i="1" dirty="0"/>
              <a:t>in bagging approach</a:t>
            </a:r>
            <a:endParaRPr lang="en" altLang="zh-TW" i="1" dirty="0"/>
          </a:p>
          <a:p>
            <a:r>
              <a:rPr lang="en" altLang="zh-TW" dirty="0"/>
              <a:t>It will lead to significant saving in the computation cost </a:t>
            </a:r>
          </a:p>
          <a:p>
            <a:r>
              <a:rPr lang="en" altLang="zh-TW" dirty="0"/>
              <a:t>Similar observations can be made also in the case of </a:t>
            </a:r>
            <a:r>
              <a:rPr lang="en" altLang="zh-TW" i="1" dirty="0"/>
              <a:t>Schapire’s boosting </a:t>
            </a:r>
            <a:r>
              <a:rPr lang="en" altLang="zh-TW" dirty="0"/>
              <a:t>and </a:t>
            </a:r>
            <a:r>
              <a:rPr lang="en" altLang="zh-TW" i="1" dirty="0"/>
              <a:t>Adaboost</a:t>
            </a:r>
            <a:r>
              <a:rPr lang="en" altLang="zh-TW" dirty="0"/>
              <a:t>. </a:t>
            </a:r>
          </a:p>
          <a:p>
            <a:pPr marL="0" indent="0">
              <a:buNone/>
            </a:pPr>
            <a:endParaRPr kumimoji="1" lang="zh-TW" altLang="en-US" dirty="0"/>
          </a:p>
        </p:txBody>
      </p:sp>
    </p:spTree>
    <p:extLst>
      <p:ext uri="{BB962C8B-B14F-4D97-AF65-F5344CB8AC3E}">
        <p14:creationId xmlns:p14="http://schemas.microsoft.com/office/powerpoint/2010/main" val="27589253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r>
              <a:rPr lang="zh-TW" b="1" dirty="0"/>
              <a:t>Adaptive Boosting</a:t>
            </a:r>
            <a:endParaRPr b="1" dirty="0"/>
          </a:p>
        </p:txBody>
      </p:sp>
      <p:pic>
        <p:nvPicPr>
          <p:cNvPr id="73" name="Google Shape;73;p16"/>
          <p:cNvPicPr preferRelativeResize="0"/>
          <p:nvPr/>
        </p:nvPicPr>
        <p:blipFill>
          <a:blip r:embed="rId3">
            <a:alphaModFix/>
          </a:blip>
          <a:stretch>
            <a:fillRect/>
          </a:stretch>
        </p:blipFill>
        <p:spPr>
          <a:xfrm>
            <a:off x="539552" y="1300151"/>
            <a:ext cx="7992888" cy="4809127"/>
          </a:xfrm>
          <a:prstGeom prst="rect">
            <a:avLst/>
          </a:prstGeom>
          <a:noFill/>
          <a:ln>
            <a:noFill/>
          </a:ln>
        </p:spPr>
      </p:pic>
      <p:sp>
        <p:nvSpPr>
          <p:cNvPr id="74" name="Google Shape;74;p16"/>
          <p:cNvSpPr txBox="1"/>
          <p:nvPr/>
        </p:nvSpPr>
        <p:spPr>
          <a:xfrm>
            <a:off x="107504" y="6109279"/>
            <a:ext cx="5040560" cy="400079"/>
          </a:xfrm>
          <a:prstGeom prst="rect">
            <a:avLst/>
          </a:prstGeom>
          <a:noFill/>
          <a:ln>
            <a:noFill/>
          </a:ln>
        </p:spPr>
        <p:txBody>
          <a:bodyPr spcFirstLastPara="1" wrap="square" lIns="91425" tIns="91425" rIns="91425" bIns="91425" anchor="t" anchorCtr="0">
            <a:spAutoFit/>
          </a:bodyPr>
          <a:lstStyle/>
          <a:p>
            <a:r>
              <a:rPr lang="en-US" altLang="zh-TW" sz="1400" b="1" dirty="0">
                <a:solidFill>
                  <a:schemeClr val="dk1"/>
                </a:solidFill>
                <a:latin typeface="Times" pitchFamily="2" charset="0"/>
              </a:rPr>
              <a:t>A Short Introduction to Boosting, Freund , Schapire  1999.9</a:t>
            </a:r>
            <a:endParaRPr sz="1400" b="1" dirty="0">
              <a:solidFill>
                <a:schemeClr val="dk1"/>
              </a:solidFill>
              <a:latin typeface="Times" pitchFamily="2" charset="0"/>
            </a:endParaRPr>
          </a:p>
        </p:txBody>
      </p:sp>
      <p:sp>
        <p:nvSpPr>
          <p:cNvPr id="7" name="矩形 6">
            <a:extLst>
              <a:ext uri="{FF2B5EF4-FFF2-40B4-BE49-F238E27FC236}">
                <a16:creationId xmlns:a16="http://schemas.microsoft.com/office/drawing/2014/main" id="{D19C488E-AB40-1349-9BE7-AD4C71C82168}"/>
              </a:ext>
            </a:extLst>
          </p:cNvPr>
          <p:cNvSpPr/>
          <p:nvPr/>
        </p:nvSpPr>
        <p:spPr>
          <a:xfrm>
            <a:off x="107504" y="6453336"/>
            <a:ext cx="6840760" cy="404664"/>
          </a:xfrm>
          <a:prstGeom prst="rect">
            <a:avLst/>
          </a:prstGeom>
          <a:solidFill>
            <a:srgbClr val="662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11158183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r>
              <a:rPr lang="zh-TW" b="1" dirty="0"/>
              <a:t>Adaptive Boosting</a:t>
            </a:r>
            <a:endParaRPr b="1" dirty="0"/>
          </a:p>
        </p:txBody>
      </p:sp>
      <p:sp>
        <p:nvSpPr>
          <p:cNvPr id="3" name="內容版面配置區 2">
            <a:extLst>
              <a:ext uri="{FF2B5EF4-FFF2-40B4-BE49-F238E27FC236}">
                <a16:creationId xmlns:a16="http://schemas.microsoft.com/office/drawing/2014/main" id="{52BC6C60-59EF-3941-B1C7-CE1275A78468}"/>
              </a:ext>
            </a:extLst>
          </p:cNvPr>
          <p:cNvSpPr>
            <a:spLocks noGrp="1"/>
          </p:cNvSpPr>
          <p:nvPr>
            <p:ph idx="1"/>
          </p:nvPr>
        </p:nvSpPr>
        <p:spPr>
          <a:xfrm>
            <a:off x="446856" y="1340769"/>
            <a:ext cx="4793904" cy="4525963"/>
          </a:xfrm>
        </p:spPr>
        <p:txBody>
          <a:bodyPr/>
          <a:lstStyle/>
          <a:p>
            <a:r>
              <a:rPr lang="zh-TW" altLang="en-US" dirty="0">
                <a:latin typeface="Times" pitchFamily="2" charset="0"/>
              </a:rPr>
              <a:t>直覺上的理解</a:t>
            </a:r>
            <a:r>
              <a:rPr lang="en-US" altLang="zh-TW" dirty="0" err="1">
                <a:latin typeface="Times" pitchFamily="2" charset="0"/>
              </a:rPr>
              <a:t>ɑt</a:t>
            </a:r>
            <a:r>
              <a:rPr lang="zh-TW" altLang="en-US" dirty="0">
                <a:latin typeface="Times" pitchFamily="2" charset="0"/>
              </a:rPr>
              <a:t>代表 </a:t>
            </a:r>
            <a:r>
              <a:rPr lang="en-US" altLang="zh-TW" dirty="0" err="1">
                <a:latin typeface="Times" pitchFamily="2" charset="0"/>
              </a:rPr>
              <a:t>ht</a:t>
            </a:r>
            <a:r>
              <a:rPr lang="zh-TW" altLang="en-US" dirty="0">
                <a:latin typeface="Times" pitchFamily="2" charset="0"/>
              </a:rPr>
              <a:t>的權重，也就是錯誤率越低，權重越高。</a:t>
            </a:r>
            <a:r>
              <a:rPr lang="en-US" altLang="zh-TW" dirty="0">
                <a:latin typeface="Times" pitchFamily="2" charset="0"/>
              </a:rPr>
              <a:t>( </a:t>
            </a:r>
            <a:r>
              <a:rPr lang="en-US" altLang="zh-TW" dirty="0" err="1">
                <a:latin typeface="Times" pitchFamily="2" charset="0"/>
              </a:rPr>
              <a:t>ɛt</a:t>
            </a:r>
            <a:r>
              <a:rPr lang="en-US" altLang="zh-TW" dirty="0">
                <a:latin typeface="Times" pitchFamily="2" charset="0"/>
              </a:rPr>
              <a:t>&lt;0.5,   </a:t>
            </a:r>
            <a:r>
              <a:rPr lang="en-US" altLang="zh-TW" dirty="0" err="1">
                <a:latin typeface="Times" pitchFamily="2" charset="0"/>
              </a:rPr>
              <a:t>ɑt</a:t>
            </a:r>
            <a:r>
              <a:rPr lang="zh-TW" altLang="en-US" dirty="0">
                <a:latin typeface="Times" pitchFamily="2" charset="0"/>
              </a:rPr>
              <a:t> 為正值。</a:t>
            </a:r>
            <a:r>
              <a:rPr lang="en-US" altLang="zh-TW" dirty="0" err="1">
                <a:latin typeface="Times" pitchFamily="2" charset="0"/>
              </a:rPr>
              <a:t>ɛt</a:t>
            </a:r>
            <a:r>
              <a:rPr lang="en-US" altLang="zh-TW" dirty="0">
                <a:latin typeface="Times" pitchFamily="2" charset="0"/>
              </a:rPr>
              <a:t>&gt; 0.5, </a:t>
            </a:r>
            <a:r>
              <a:rPr lang="en-US" altLang="zh-TW" dirty="0" err="1">
                <a:latin typeface="Times" pitchFamily="2" charset="0"/>
              </a:rPr>
              <a:t>ɑt</a:t>
            </a:r>
            <a:r>
              <a:rPr lang="zh-TW" altLang="en-US" dirty="0">
                <a:latin typeface="Times" pitchFamily="2" charset="0"/>
              </a:rPr>
              <a:t>  為 負值，但通常一個錯誤率大於 </a:t>
            </a:r>
            <a:r>
              <a:rPr lang="en-US" altLang="zh-TW" dirty="0">
                <a:latin typeface="Times" pitchFamily="2" charset="0"/>
              </a:rPr>
              <a:t>0.5 </a:t>
            </a:r>
            <a:r>
              <a:rPr lang="zh-TW" altLang="en-US" dirty="0">
                <a:latin typeface="Times" pitchFamily="2" charset="0"/>
              </a:rPr>
              <a:t>的訓練器會直接丟棄。）</a:t>
            </a:r>
            <a:endParaRPr lang="en-US" altLang="zh-TW" dirty="0">
              <a:latin typeface="Times" pitchFamily="2" charset="0"/>
            </a:endParaRPr>
          </a:p>
          <a:p>
            <a:r>
              <a:rPr lang="zh-TW" altLang="en-US" dirty="0">
                <a:latin typeface="Times" pitchFamily="2" charset="0"/>
              </a:rPr>
              <a:t>給下一個訓練器的資料，會根據當下訓練器分類結果修正其分佈，可以讓當下訓練器正確分類的資料，其權重會調低 ，而無法正確分類的資料，其權重則會調高。</a:t>
            </a:r>
          </a:p>
          <a:p>
            <a:endParaRPr lang="zh-TW" altLang="en-US" dirty="0">
              <a:latin typeface="Times" pitchFamily="2" charset="0"/>
            </a:endParaRPr>
          </a:p>
          <a:p>
            <a:endParaRPr kumimoji="1" lang="zh-TW" altLang="en-US" dirty="0">
              <a:latin typeface="Times" pitchFamily="2" charset="0"/>
            </a:endParaRPr>
          </a:p>
        </p:txBody>
      </p:sp>
      <p:pic>
        <p:nvPicPr>
          <p:cNvPr id="75" name="Google Shape;75;p16"/>
          <p:cNvPicPr preferRelativeResize="0"/>
          <p:nvPr/>
        </p:nvPicPr>
        <p:blipFill>
          <a:blip r:embed="rId3">
            <a:alphaModFix/>
          </a:blip>
          <a:stretch>
            <a:fillRect/>
          </a:stretch>
        </p:blipFill>
        <p:spPr>
          <a:xfrm>
            <a:off x="5240760" y="1412776"/>
            <a:ext cx="3456384" cy="4176462"/>
          </a:xfrm>
          <a:prstGeom prst="rect">
            <a:avLst/>
          </a:prstGeom>
          <a:noFill/>
          <a:ln>
            <a:solidFill>
              <a:schemeClr val="tx1"/>
            </a:solidFill>
          </a:ln>
        </p:spPr>
      </p:pic>
      <p:sp>
        <p:nvSpPr>
          <p:cNvPr id="7" name="矩形 6">
            <a:extLst>
              <a:ext uri="{FF2B5EF4-FFF2-40B4-BE49-F238E27FC236}">
                <a16:creationId xmlns:a16="http://schemas.microsoft.com/office/drawing/2014/main" id="{D19C488E-AB40-1349-9BE7-AD4C71C82168}"/>
              </a:ext>
            </a:extLst>
          </p:cNvPr>
          <p:cNvSpPr/>
          <p:nvPr/>
        </p:nvSpPr>
        <p:spPr>
          <a:xfrm>
            <a:off x="107504" y="6453336"/>
            <a:ext cx="6840760" cy="404664"/>
          </a:xfrm>
          <a:prstGeom prst="rect">
            <a:avLst/>
          </a:prstGeom>
          <a:solidFill>
            <a:srgbClr val="662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10207506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5DB671-8A26-E24B-8CDF-5CA52E39FE9F}"/>
              </a:ext>
            </a:extLst>
          </p:cNvPr>
          <p:cNvSpPr>
            <a:spLocks noGrp="1"/>
          </p:cNvSpPr>
          <p:nvPr>
            <p:ph type="title"/>
          </p:nvPr>
        </p:nvSpPr>
        <p:spPr/>
        <p:txBody>
          <a:bodyPr/>
          <a:lstStyle/>
          <a:p>
            <a:r>
              <a:rPr kumimoji="1" lang="en-US" altLang="zh-TW" dirty="0"/>
              <a:t>Advantages of AdaBoost</a:t>
            </a:r>
            <a:endParaRPr kumimoji="1" lang="zh-TW" altLang="en-US" dirty="0"/>
          </a:p>
        </p:txBody>
      </p:sp>
      <p:sp>
        <p:nvSpPr>
          <p:cNvPr id="3" name="內容版面配置區 2">
            <a:extLst>
              <a:ext uri="{FF2B5EF4-FFF2-40B4-BE49-F238E27FC236}">
                <a16:creationId xmlns:a16="http://schemas.microsoft.com/office/drawing/2014/main" id="{7BE61881-3F02-A546-A779-0408F8E11578}"/>
              </a:ext>
            </a:extLst>
          </p:cNvPr>
          <p:cNvSpPr>
            <a:spLocks noGrp="1"/>
          </p:cNvSpPr>
          <p:nvPr>
            <p:ph idx="1"/>
          </p:nvPr>
        </p:nvSpPr>
        <p:spPr/>
        <p:txBody>
          <a:bodyPr/>
          <a:lstStyle/>
          <a:p>
            <a:r>
              <a:rPr lang="en" altLang="zh-TW" dirty="0"/>
              <a:t>It is fast, simple and easy to program </a:t>
            </a:r>
          </a:p>
          <a:p>
            <a:r>
              <a:rPr lang="en" altLang="zh-TW" dirty="0"/>
              <a:t>No parameters to tune (except for the number of round T )</a:t>
            </a:r>
          </a:p>
          <a:p>
            <a:r>
              <a:rPr lang="en" altLang="zh-TW" dirty="0"/>
              <a:t>Not requires prior knowledge about the weak learner </a:t>
            </a:r>
          </a:p>
          <a:p>
            <a:r>
              <a:rPr lang="en" altLang="zh-TW" dirty="0"/>
              <a:t>Theoretical guarantees given sufficient data and a weak learner that can reliably provide only moderately accurate weak hypotheses </a:t>
            </a:r>
          </a:p>
          <a:p>
            <a:pPr marL="0" indent="0">
              <a:buNone/>
            </a:pPr>
            <a:endParaRPr lang="en" altLang="zh-TW" dirty="0"/>
          </a:p>
          <a:p>
            <a:endParaRPr kumimoji="1" lang="zh-TW" altLang="en-US" dirty="0"/>
          </a:p>
        </p:txBody>
      </p:sp>
      <p:sp>
        <p:nvSpPr>
          <p:cNvPr id="4" name="Google Shape;74;p16">
            <a:extLst>
              <a:ext uri="{FF2B5EF4-FFF2-40B4-BE49-F238E27FC236}">
                <a16:creationId xmlns:a16="http://schemas.microsoft.com/office/drawing/2014/main" id="{52E26834-E482-BB4B-BE7E-971B63C1D5A4}"/>
              </a:ext>
            </a:extLst>
          </p:cNvPr>
          <p:cNvSpPr txBox="1"/>
          <p:nvPr/>
        </p:nvSpPr>
        <p:spPr>
          <a:xfrm>
            <a:off x="1475656" y="5508006"/>
            <a:ext cx="5040560" cy="400079"/>
          </a:xfrm>
          <a:prstGeom prst="rect">
            <a:avLst/>
          </a:prstGeom>
          <a:noFill/>
          <a:ln>
            <a:noFill/>
          </a:ln>
        </p:spPr>
        <p:txBody>
          <a:bodyPr spcFirstLastPara="1" wrap="square" lIns="91425" tIns="91425" rIns="91425" bIns="91425" anchor="t" anchorCtr="0">
            <a:spAutoFit/>
          </a:bodyPr>
          <a:lstStyle/>
          <a:p>
            <a:r>
              <a:rPr lang="en-US" altLang="zh-TW" sz="1400" b="1" dirty="0">
                <a:solidFill>
                  <a:schemeClr val="dk1"/>
                </a:solidFill>
                <a:latin typeface="Times" pitchFamily="2" charset="0"/>
              </a:rPr>
              <a:t>A Short Introduction to Boosting, Freund , Schapire  1999.9</a:t>
            </a:r>
            <a:endParaRPr sz="1400" b="1" dirty="0">
              <a:solidFill>
                <a:schemeClr val="dk1"/>
              </a:solidFill>
              <a:latin typeface="Times" pitchFamily="2" charset="0"/>
            </a:endParaRPr>
          </a:p>
        </p:txBody>
      </p:sp>
    </p:spTree>
    <p:extLst>
      <p:ext uri="{BB962C8B-B14F-4D97-AF65-F5344CB8AC3E}">
        <p14:creationId xmlns:p14="http://schemas.microsoft.com/office/powerpoint/2010/main" val="360955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prstGeom prst="rect">
            <a:avLst/>
          </a:prstGeom>
        </p:spPr>
        <p:txBody>
          <a:bodyPr spcFirstLastPara="1" wrap="square" lIns="91425" tIns="91425" rIns="91425" bIns="91425" anchor="t" anchorCtr="0">
            <a:normAutofit fontScale="90000"/>
          </a:bodyPr>
          <a:lstStyle/>
          <a:p>
            <a:r>
              <a:rPr lang="zh-TW" dirty="0"/>
              <a:t>Basic Adaboost Implementation</a:t>
            </a:r>
            <a:endParaRPr dirty="0"/>
          </a:p>
        </p:txBody>
      </p:sp>
      <p:sp>
        <p:nvSpPr>
          <p:cNvPr id="82" name="Google Shape;82;p17"/>
          <p:cNvSpPr/>
          <p:nvPr/>
        </p:nvSpPr>
        <p:spPr>
          <a:xfrm>
            <a:off x="2474550" y="2687025"/>
            <a:ext cx="1541700" cy="720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US" altLang="zh-TW"/>
              <a:t>Master Classifier</a:t>
            </a:r>
            <a:endParaRPr/>
          </a:p>
        </p:txBody>
      </p:sp>
      <p:sp>
        <p:nvSpPr>
          <p:cNvPr id="83" name="Google Shape;83;p17"/>
          <p:cNvSpPr/>
          <p:nvPr/>
        </p:nvSpPr>
        <p:spPr>
          <a:xfrm>
            <a:off x="2474550" y="3761525"/>
            <a:ext cx="1541700" cy="720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US" altLang="zh-TW"/>
              <a:t>Base Classifier</a:t>
            </a:r>
            <a:endParaRPr/>
          </a:p>
        </p:txBody>
      </p:sp>
      <p:sp>
        <p:nvSpPr>
          <p:cNvPr id="84" name="Google Shape;84;p17"/>
          <p:cNvSpPr/>
          <p:nvPr/>
        </p:nvSpPr>
        <p:spPr>
          <a:xfrm>
            <a:off x="4780875" y="2687025"/>
            <a:ext cx="1541700" cy="720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US" altLang="zh-TW"/>
              <a:t>linear Classifier</a:t>
            </a:r>
            <a:endParaRPr/>
          </a:p>
        </p:txBody>
      </p:sp>
      <p:sp>
        <p:nvSpPr>
          <p:cNvPr id="85" name="Google Shape;85;p17"/>
          <p:cNvSpPr/>
          <p:nvPr/>
        </p:nvSpPr>
        <p:spPr>
          <a:xfrm>
            <a:off x="7087200" y="2687025"/>
            <a:ext cx="1541700" cy="720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US" altLang="zh-TW"/>
              <a:t>Perceptron</a:t>
            </a:r>
            <a:endParaRPr/>
          </a:p>
        </p:txBody>
      </p:sp>
      <p:grpSp>
        <p:nvGrpSpPr>
          <p:cNvPr id="86" name="Google Shape;86;p17"/>
          <p:cNvGrpSpPr/>
          <p:nvPr/>
        </p:nvGrpSpPr>
        <p:grpSpPr>
          <a:xfrm>
            <a:off x="6333950" y="2859843"/>
            <a:ext cx="764550" cy="230703"/>
            <a:chOff x="3036535" y="2002580"/>
            <a:chExt cx="764550" cy="374700"/>
          </a:xfrm>
        </p:grpSpPr>
        <p:sp>
          <p:nvSpPr>
            <p:cNvPr id="87" name="Google Shape;87;p17"/>
            <p:cNvSpPr/>
            <p:nvPr/>
          </p:nvSpPr>
          <p:spPr>
            <a:xfrm rot="-5397248">
              <a:off x="2993485" y="2045780"/>
              <a:ext cx="374700" cy="2883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88" name="Google Shape;88;p17"/>
            <p:cNvCxnSpPr>
              <a:stCxn id="87" idx="3"/>
            </p:cNvCxnSpPr>
            <p:nvPr/>
          </p:nvCxnSpPr>
          <p:spPr>
            <a:xfrm>
              <a:off x="3324985" y="2189930"/>
              <a:ext cx="476100" cy="0"/>
            </a:xfrm>
            <a:prstGeom prst="straightConnector1">
              <a:avLst/>
            </a:prstGeom>
            <a:noFill/>
            <a:ln w="9525" cap="flat" cmpd="sng">
              <a:solidFill>
                <a:schemeClr val="dk2"/>
              </a:solidFill>
              <a:prstDash val="solid"/>
              <a:round/>
              <a:headEnd type="none" w="med" len="med"/>
              <a:tailEnd type="none" w="med" len="med"/>
            </a:ln>
          </p:spPr>
        </p:cxnSp>
      </p:grpSp>
      <p:grpSp>
        <p:nvGrpSpPr>
          <p:cNvPr id="89" name="Google Shape;89;p17"/>
          <p:cNvGrpSpPr/>
          <p:nvPr/>
        </p:nvGrpSpPr>
        <p:grpSpPr>
          <a:xfrm>
            <a:off x="4016250" y="2859743"/>
            <a:ext cx="764550" cy="230703"/>
            <a:chOff x="3036535" y="2002580"/>
            <a:chExt cx="764550" cy="374700"/>
          </a:xfrm>
        </p:grpSpPr>
        <p:sp>
          <p:nvSpPr>
            <p:cNvPr id="90" name="Google Shape;90;p17"/>
            <p:cNvSpPr/>
            <p:nvPr/>
          </p:nvSpPr>
          <p:spPr>
            <a:xfrm rot="-5397248">
              <a:off x="2993485" y="2045780"/>
              <a:ext cx="374700" cy="2883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91" name="Google Shape;91;p17"/>
            <p:cNvCxnSpPr>
              <a:stCxn id="90" idx="3"/>
            </p:cNvCxnSpPr>
            <p:nvPr/>
          </p:nvCxnSpPr>
          <p:spPr>
            <a:xfrm>
              <a:off x="3324985" y="2189930"/>
              <a:ext cx="476100" cy="0"/>
            </a:xfrm>
            <a:prstGeom prst="straightConnector1">
              <a:avLst/>
            </a:prstGeom>
            <a:noFill/>
            <a:ln w="9525" cap="flat" cmpd="sng">
              <a:solidFill>
                <a:schemeClr val="dk2"/>
              </a:solidFill>
              <a:prstDash val="solid"/>
              <a:round/>
              <a:headEnd type="none" w="med" len="med"/>
              <a:tailEnd type="none" w="med" len="med"/>
            </a:ln>
          </p:spPr>
        </p:cxnSp>
      </p:grpSp>
      <p:sp>
        <p:nvSpPr>
          <p:cNvPr id="92" name="Google Shape;92;p17"/>
          <p:cNvSpPr/>
          <p:nvPr/>
        </p:nvSpPr>
        <p:spPr>
          <a:xfrm>
            <a:off x="168225" y="3179125"/>
            <a:ext cx="1541700" cy="720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US" altLang="zh-TW"/>
              <a:t>AdaBoost Classifier</a:t>
            </a:r>
            <a:endParaRPr/>
          </a:p>
        </p:txBody>
      </p:sp>
      <p:sp>
        <p:nvSpPr>
          <p:cNvPr id="93" name="Google Shape;93;p17"/>
          <p:cNvSpPr/>
          <p:nvPr/>
        </p:nvSpPr>
        <p:spPr>
          <a:xfrm>
            <a:off x="1709925" y="3360975"/>
            <a:ext cx="363750" cy="356600"/>
          </a:xfrm>
          <a:prstGeom prst="flowChartDecision">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94" name="Google Shape;94;p17"/>
          <p:cNvCxnSpPr>
            <a:stCxn id="93" idx="3"/>
            <a:endCxn id="82" idx="1"/>
          </p:cNvCxnSpPr>
          <p:nvPr/>
        </p:nvCxnSpPr>
        <p:spPr>
          <a:xfrm rot="10800000" flipH="1">
            <a:off x="2073675" y="3047275"/>
            <a:ext cx="400800" cy="492000"/>
          </a:xfrm>
          <a:prstGeom prst="straightConnector1">
            <a:avLst/>
          </a:prstGeom>
          <a:noFill/>
          <a:ln w="9525" cap="flat" cmpd="sng">
            <a:solidFill>
              <a:schemeClr val="dk2"/>
            </a:solidFill>
            <a:prstDash val="solid"/>
            <a:round/>
            <a:headEnd type="none" w="med" len="med"/>
            <a:tailEnd type="none" w="med" len="med"/>
          </a:ln>
        </p:spPr>
      </p:cxnSp>
      <p:cxnSp>
        <p:nvCxnSpPr>
          <p:cNvPr id="95" name="Google Shape;95;p17"/>
          <p:cNvCxnSpPr>
            <a:stCxn id="93" idx="3"/>
            <a:endCxn id="83" idx="1"/>
          </p:cNvCxnSpPr>
          <p:nvPr/>
        </p:nvCxnSpPr>
        <p:spPr>
          <a:xfrm>
            <a:off x="2073675" y="3539275"/>
            <a:ext cx="400800" cy="582300"/>
          </a:xfrm>
          <a:prstGeom prst="straightConnector1">
            <a:avLst/>
          </a:prstGeom>
          <a:noFill/>
          <a:ln w="9525" cap="flat" cmpd="sng">
            <a:solidFill>
              <a:schemeClr val="dk2"/>
            </a:solidFill>
            <a:prstDash val="solid"/>
            <a:round/>
            <a:headEnd type="none" w="med" len="med"/>
            <a:tailEnd type="none" w="med" len="med"/>
          </a:ln>
        </p:spPr>
      </p:cxnSp>
      <p:sp>
        <p:nvSpPr>
          <p:cNvPr id="96" name="Google Shape;96;p17"/>
          <p:cNvSpPr/>
          <p:nvPr/>
        </p:nvSpPr>
        <p:spPr>
          <a:xfrm>
            <a:off x="4780938" y="3761525"/>
            <a:ext cx="1541700" cy="720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US" altLang="zh-TW"/>
              <a:t>Decision Tree</a:t>
            </a:r>
            <a:endParaRPr/>
          </a:p>
        </p:txBody>
      </p:sp>
      <p:grpSp>
        <p:nvGrpSpPr>
          <p:cNvPr id="97" name="Google Shape;97;p17"/>
          <p:cNvGrpSpPr/>
          <p:nvPr/>
        </p:nvGrpSpPr>
        <p:grpSpPr>
          <a:xfrm>
            <a:off x="4016313" y="3934243"/>
            <a:ext cx="764550" cy="230703"/>
            <a:chOff x="3036535" y="2002580"/>
            <a:chExt cx="764550" cy="374700"/>
          </a:xfrm>
        </p:grpSpPr>
        <p:sp>
          <p:nvSpPr>
            <p:cNvPr id="98" name="Google Shape;98;p17"/>
            <p:cNvSpPr/>
            <p:nvPr/>
          </p:nvSpPr>
          <p:spPr>
            <a:xfrm rot="-5397248">
              <a:off x="2993485" y="2045780"/>
              <a:ext cx="374700" cy="2883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99" name="Google Shape;99;p17"/>
            <p:cNvCxnSpPr>
              <a:stCxn id="98" idx="3"/>
            </p:cNvCxnSpPr>
            <p:nvPr/>
          </p:nvCxnSpPr>
          <p:spPr>
            <a:xfrm>
              <a:off x="3324985" y="2189930"/>
              <a:ext cx="476100" cy="0"/>
            </a:xfrm>
            <a:prstGeom prst="straightConnector1">
              <a:avLst/>
            </a:prstGeom>
            <a:noFill/>
            <a:ln w="9525" cap="flat" cmpd="sng">
              <a:solidFill>
                <a:schemeClr val="dk2"/>
              </a:solidFill>
              <a:prstDash val="solid"/>
              <a:round/>
              <a:headEnd type="none" w="med" len="med"/>
              <a:tailEnd type="none" w="med" len="med"/>
            </a:ln>
          </p:spPr>
        </p:cxnSp>
      </p:grpSp>
      <p:sp>
        <p:nvSpPr>
          <p:cNvPr id="21" name="矩形 20">
            <a:extLst>
              <a:ext uri="{FF2B5EF4-FFF2-40B4-BE49-F238E27FC236}">
                <a16:creationId xmlns:a16="http://schemas.microsoft.com/office/drawing/2014/main" id="{671E55FE-5E2E-0C42-9B24-F289A7EB3EBE}"/>
              </a:ext>
            </a:extLst>
          </p:cNvPr>
          <p:cNvSpPr/>
          <p:nvPr/>
        </p:nvSpPr>
        <p:spPr>
          <a:xfrm>
            <a:off x="107504" y="6453336"/>
            <a:ext cx="6840760" cy="404664"/>
          </a:xfrm>
          <a:prstGeom prst="rect">
            <a:avLst/>
          </a:prstGeom>
          <a:solidFill>
            <a:srgbClr val="662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39173118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3879C3-A274-254A-A314-B4299B4D0FB1}"/>
              </a:ext>
            </a:extLst>
          </p:cNvPr>
          <p:cNvSpPr>
            <a:spLocks noGrp="1"/>
          </p:cNvSpPr>
          <p:nvPr>
            <p:ph type="title"/>
          </p:nvPr>
        </p:nvSpPr>
        <p:spPr>
          <a:xfrm>
            <a:off x="0" y="364560"/>
            <a:ext cx="8712968" cy="648072"/>
          </a:xfrm>
        </p:spPr>
        <p:txBody>
          <a:bodyPr/>
          <a:lstStyle/>
          <a:p>
            <a:r>
              <a:rPr lang="en" altLang="zh-TW" dirty="0"/>
              <a:t>Procedure</a:t>
            </a:r>
          </a:p>
        </p:txBody>
      </p:sp>
      <p:sp>
        <p:nvSpPr>
          <p:cNvPr id="3" name="內容版面配置區 2">
            <a:extLst>
              <a:ext uri="{FF2B5EF4-FFF2-40B4-BE49-F238E27FC236}">
                <a16:creationId xmlns:a16="http://schemas.microsoft.com/office/drawing/2014/main" id="{E5D8C06F-7221-E24F-B2EB-DF6983D7EDFB}"/>
              </a:ext>
            </a:extLst>
          </p:cNvPr>
          <p:cNvSpPr>
            <a:spLocks noGrp="1"/>
          </p:cNvSpPr>
          <p:nvPr>
            <p:ph idx="1"/>
          </p:nvPr>
        </p:nvSpPr>
        <p:spPr/>
        <p:txBody>
          <a:bodyPr/>
          <a:lstStyle/>
          <a:p>
            <a:r>
              <a:rPr kumimoji="1" lang="en-US" altLang="zh-TW" dirty="0"/>
              <a:t> Generates X, y as 2 dimensions points with 2 class samples</a:t>
            </a:r>
          </a:p>
          <a:p>
            <a:r>
              <a:rPr kumimoji="1" lang="en-US" altLang="zh-TW" dirty="0"/>
              <a:t> Use decision tree ( </a:t>
            </a:r>
            <a:r>
              <a:rPr kumimoji="1" lang="en-US" altLang="zh-TW" dirty="0" err="1"/>
              <a:t>sklearn.tree</a:t>
            </a:r>
            <a:r>
              <a:rPr kumimoji="1" lang="en-US" altLang="zh-TW" dirty="0"/>
              <a:t>.</a:t>
            </a:r>
            <a:r>
              <a:rPr lang="en" altLang="zh-TW" dirty="0" err="1"/>
              <a:t>DecisionTreeClassifier</a:t>
            </a:r>
            <a:r>
              <a:rPr lang="en" altLang="zh-TW" dirty="0"/>
              <a:t> ) as the base ( weak ) classifier with only depth 1 and 2 </a:t>
            </a:r>
            <a:r>
              <a:rPr lang="en" altLang="zh-TW" dirty="0" err="1"/>
              <a:t>leafs</a:t>
            </a:r>
            <a:endParaRPr lang="en" altLang="zh-TW" dirty="0"/>
          </a:p>
          <a:p>
            <a:r>
              <a:rPr lang="en" altLang="zh-TW" dirty="0"/>
              <a:t> Try T iterations,  for each t run ( t = 0~T)</a:t>
            </a:r>
          </a:p>
          <a:p>
            <a:pPr lvl="1"/>
            <a:r>
              <a:rPr lang="en" altLang="zh-TW" dirty="0"/>
              <a:t> </a:t>
            </a:r>
            <a:r>
              <a:rPr lang="en" altLang="zh-TW" sz="2400" dirty="0">
                <a:ea typeface="標楷體" pitchFamily="65" charset="-120"/>
              </a:rPr>
              <a:t>Fit a decision tree called a stump[t]</a:t>
            </a:r>
          </a:p>
          <a:p>
            <a:pPr lvl="1"/>
            <a:r>
              <a:rPr lang="en" altLang="zh-TW" sz="2400" dirty="0">
                <a:ea typeface="標楷體" pitchFamily="65" charset="-120"/>
              </a:rPr>
              <a:t> Predict the training data D(t)  by this fitted tree</a:t>
            </a:r>
          </a:p>
          <a:p>
            <a:pPr lvl="1"/>
            <a:r>
              <a:rPr lang="en" altLang="zh-TW" sz="2400" dirty="0">
                <a:ea typeface="標楷體" pitchFamily="65" charset="-120"/>
              </a:rPr>
              <a:t> Mark the erroneous points with higher probability</a:t>
            </a:r>
          </a:p>
          <a:p>
            <a:pPr lvl="1"/>
            <a:r>
              <a:rPr lang="en" altLang="zh-TW" sz="2400" dirty="0">
                <a:ea typeface="標楷體" pitchFamily="65" charset="-120"/>
              </a:rPr>
              <a:t> Calculate the  weight of the stump, higher error with lower weight</a:t>
            </a:r>
          </a:p>
          <a:p>
            <a:r>
              <a:rPr lang="en" altLang="zh-TW" dirty="0"/>
              <a:t>Use the linear perceptron as  Master ( Stronger ) classifier for predicting</a:t>
            </a:r>
            <a:endParaRPr lang="en" altLang="zh-TW" dirty="0">
              <a:ea typeface="標楷體" pitchFamily="65" charset="-120"/>
            </a:endParaRPr>
          </a:p>
          <a:p>
            <a:endParaRPr kumimoji="1" lang="zh-TW" altLang="en-US" dirty="0"/>
          </a:p>
        </p:txBody>
      </p:sp>
      <p:sp>
        <p:nvSpPr>
          <p:cNvPr id="4" name="矩形 3">
            <a:extLst>
              <a:ext uri="{FF2B5EF4-FFF2-40B4-BE49-F238E27FC236}">
                <a16:creationId xmlns:a16="http://schemas.microsoft.com/office/drawing/2014/main" id="{23A8CBB8-AC34-4840-91F4-02D6F262CAA4}"/>
              </a:ext>
            </a:extLst>
          </p:cNvPr>
          <p:cNvSpPr/>
          <p:nvPr/>
        </p:nvSpPr>
        <p:spPr>
          <a:xfrm>
            <a:off x="755576" y="6010203"/>
            <a:ext cx="4054956" cy="369332"/>
          </a:xfrm>
          <a:prstGeom prst="rect">
            <a:avLst/>
          </a:prstGeom>
        </p:spPr>
        <p:txBody>
          <a:bodyPr wrap="none">
            <a:spAutoFit/>
          </a:bodyPr>
          <a:lstStyle/>
          <a:p>
            <a:r>
              <a:rPr lang="zh-TW" altLang="en-US" dirty="0">
                <a:hlinkClick r:id="rId2"/>
              </a:rPr>
              <a:t>https://github.com/eslywadan/adaboost</a:t>
            </a:r>
            <a:r>
              <a:rPr lang="zh-TW" altLang="en-US" dirty="0"/>
              <a:t> </a:t>
            </a:r>
          </a:p>
        </p:txBody>
      </p:sp>
    </p:spTree>
    <p:extLst>
      <p:ext uri="{BB962C8B-B14F-4D97-AF65-F5344CB8AC3E}">
        <p14:creationId xmlns:p14="http://schemas.microsoft.com/office/powerpoint/2010/main" val="17588536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64DA9C-3C8E-2549-92C8-968A7406C9AA}"/>
              </a:ext>
            </a:extLst>
          </p:cNvPr>
          <p:cNvSpPr>
            <a:spLocks noGrp="1"/>
          </p:cNvSpPr>
          <p:nvPr>
            <p:ph type="title"/>
          </p:nvPr>
        </p:nvSpPr>
        <p:spPr/>
        <p:txBody>
          <a:bodyPr/>
          <a:lstStyle/>
          <a:p>
            <a:r>
              <a:rPr kumimoji="1" lang="en-US" altLang="zh-TW" dirty="0"/>
              <a:t>5 Iterations</a:t>
            </a:r>
            <a:endParaRPr kumimoji="1" lang="zh-TW" altLang="en-US" dirty="0"/>
          </a:p>
        </p:txBody>
      </p:sp>
      <p:pic>
        <p:nvPicPr>
          <p:cNvPr id="4" name="圖片 3">
            <a:extLst>
              <a:ext uri="{FF2B5EF4-FFF2-40B4-BE49-F238E27FC236}">
                <a16:creationId xmlns:a16="http://schemas.microsoft.com/office/drawing/2014/main" id="{F69B9FFA-188A-8142-8563-EB55B8BCA182}"/>
              </a:ext>
            </a:extLst>
          </p:cNvPr>
          <p:cNvPicPr>
            <a:picLocks noChangeAspect="1"/>
          </p:cNvPicPr>
          <p:nvPr/>
        </p:nvPicPr>
        <p:blipFill>
          <a:blip r:embed="rId2"/>
          <a:stretch>
            <a:fillRect/>
          </a:stretch>
        </p:blipFill>
        <p:spPr>
          <a:xfrm>
            <a:off x="695021" y="1340469"/>
            <a:ext cx="7956376" cy="4946255"/>
          </a:xfrm>
          <a:prstGeom prst="rect">
            <a:avLst/>
          </a:prstGeom>
        </p:spPr>
      </p:pic>
    </p:spTree>
    <p:extLst>
      <p:ext uri="{BB962C8B-B14F-4D97-AF65-F5344CB8AC3E}">
        <p14:creationId xmlns:p14="http://schemas.microsoft.com/office/powerpoint/2010/main" val="1242902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6F1827-FA76-2B4F-B8F2-C9F11F9C73A9}"/>
              </a:ext>
            </a:extLst>
          </p:cNvPr>
          <p:cNvSpPr>
            <a:spLocks noGrp="1"/>
          </p:cNvSpPr>
          <p:nvPr>
            <p:ph type="title"/>
          </p:nvPr>
        </p:nvSpPr>
        <p:spPr/>
        <p:txBody>
          <a:bodyPr/>
          <a:lstStyle/>
          <a:p>
            <a:r>
              <a:rPr kumimoji="1" lang="en-US" altLang="zh-TW" dirty="0"/>
              <a:t>Background</a:t>
            </a:r>
            <a:endParaRPr kumimoji="1" lang="zh-TW" altLang="en-US" dirty="0"/>
          </a:p>
        </p:txBody>
      </p:sp>
      <p:sp>
        <p:nvSpPr>
          <p:cNvPr id="3" name="內容版面配置區 2">
            <a:extLst>
              <a:ext uri="{FF2B5EF4-FFF2-40B4-BE49-F238E27FC236}">
                <a16:creationId xmlns:a16="http://schemas.microsoft.com/office/drawing/2014/main" id="{D3F43242-AA40-7E4C-B2D9-AB8960B59676}"/>
              </a:ext>
            </a:extLst>
          </p:cNvPr>
          <p:cNvSpPr>
            <a:spLocks noGrp="1"/>
          </p:cNvSpPr>
          <p:nvPr>
            <p:ph idx="1"/>
          </p:nvPr>
        </p:nvSpPr>
        <p:spPr>
          <a:xfrm>
            <a:off x="446856" y="1340769"/>
            <a:ext cx="8445624" cy="4525963"/>
          </a:xfrm>
        </p:spPr>
        <p:txBody>
          <a:bodyPr/>
          <a:lstStyle/>
          <a:p>
            <a:r>
              <a:rPr lang="en" altLang="zh-TW" dirty="0"/>
              <a:t>A group of classifiers is created in a way that makes each of them somewhat different. </a:t>
            </a:r>
          </a:p>
          <a:p>
            <a:pPr lvl="1"/>
            <a:r>
              <a:rPr lang="en-US" altLang="zh-TW" sz="2400" dirty="0">
                <a:ea typeface="標楷體" pitchFamily="65" charset="-120"/>
              </a:rPr>
              <a:t>Classification algorithm</a:t>
            </a:r>
          </a:p>
          <a:p>
            <a:pPr lvl="1"/>
            <a:r>
              <a:rPr lang="en-US" altLang="zh-TW" sz="2400" dirty="0">
                <a:solidFill>
                  <a:srgbClr val="FF0000"/>
                </a:solidFill>
                <a:ea typeface="標楷體" pitchFamily="65" charset="-120"/>
              </a:rPr>
              <a:t>Training set selection</a:t>
            </a:r>
          </a:p>
          <a:p>
            <a:pPr marL="457200" lvl="1" indent="0">
              <a:buNone/>
            </a:pPr>
            <a:endParaRPr lang="en-US" altLang="zh-TW" sz="2400" dirty="0">
              <a:solidFill>
                <a:srgbClr val="FF0000"/>
              </a:solidFill>
              <a:ea typeface="標楷體" pitchFamily="65" charset="-120"/>
            </a:endParaRPr>
          </a:p>
          <a:p>
            <a:r>
              <a:rPr lang="en" altLang="zh-TW" dirty="0"/>
              <a:t>When they </a:t>
            </a:r>
            <a:r>
              <a:rPr lang="en" altLang="zh-TW" dirty="0">
                <a:solidFill>
                  <a:srgbClr val="FF0000"/>
                </a:solidFill>
              </a:rPr>
              <a:t>vote</a:t>
            </a:r>
            <a:r>
              <a:rPr lang="en" altLang="zh-TW" dirty="0"/>
              <a:t> about the recommended class, their “collective wisdom” often compensates for each individual’s imperfections.</a:t>
            </a:r>
          </a:p>
          <a:p>
            <a:pPr marL="0" indent="0">
              <a:buNone/>
            </a:pPr>
            <a:r>
              <a:rPr lang="en" altLang="zh-TW" dirty="0"/>
              <a:t> </a:t>
            </a:r>
            <a:endParaRPr lang="en-US" altLang="zh-TW" sz="2000" dirty="0">
              <a:solidFill>
                <a:srgbClr val="FF0000"/>
              </a:solidFill>
              <a:ea typeface="標楷體" pitchFamily="65" charset="-120"/>
            </a:endParaRPr>
          </a:p>
          <a:p>
            <a:pPr marL="0" indent="0">
              <a:buNone/>
            </a:pPr>
            <a:r>
              <a:rPr lang="en" altLang="zh-TW" dirty="0"/>
              <a:t>Note: We will limit ourselves to the field of two-class domains where each example is either positive or negative. </a:t>
            </a:r>
            <a:endParaRPr lang="en" altLang="zh-TW" sz="2000" dirty="0"/>
          </a:p>
        </p:txBody>
      </p:sp>
      <p:sp>
        <p:nvSpPr>
          <p:cNvPr id="4" name="矩形 3">
            <a:extLst>
              <a:ext uri="{FF2B5EF4-FFF2-40B4-BE49-F238E27FC236}">
                <a16:creationId xmlns:a16="http://schemas.microsoft.com/office/drawing/2014/main" id="{3EE46938-7FFD-DD47-B467-70558E969CAE}"/>
              </a:ext>
            </a:extLst>
          </p:cNvPr>
          <p:cNvSpPr/>
          <p:nvPr/>
        </p:nvSpPr>
        <p:spPr>
          <a:xfrm>
            <a:off x="107504" y="6453336"/>
            <a:ext cx="6840760" cy="404664"/>
          </a:xfrm>
          <a:prstGeom prst="rect">
            <a:avLst/>
          </a:prstGeom>
          <a:solidFill>
            <a:srgbClr val="662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32071617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498D804-850B-D247-A228-4A17EFE683BD}"/>
              </a:ext>
            </a:extLst>
          </p:cNvPr>
          <p:cNvSpPr>
            <a:spLocks noGrp="1"/>
          </p:cNvSpPr>
          <p:nvPr>
            <p:ph type="title"/>
          </p:nvPr>
        </p:nvSpPr>
        <p:spPr/>
        <p:txBody>
          <a:bodyPr/>
          <a:lstStyle/>
          <a:p>
            <a:r>
              <a:rPr kumimoji="1" lang="en-US" altLang="zh-TW" dirty="0"/>
              <a:t>Brief History of Gradient Boosting</a:t>
            </a:r>
            <a:endParaRPr kumimoji="1" lang="zh-TW" altLang="en-US" dirty="0"/>
          </a:p>
        </p:txBody>
      </p:sp>
      <p:sp>
        <p:nvSpPr>
          <p:cNvPr id="3" name="內容版面配置區 2">
            <a:extLst>
              <a:ext uri="{FF2B5EF4-FFF2-40B4-BE49-F238E27FC236}">
                <a16:creationId xmlns:a16="http://schemas.microsoft.com/office/drawing/2014/main" id="{A5B8145D-8A73-CF43-B051-0EC20150FDFE}"/>
              </a:ext>
            </a:extLst>
          </p:cNvPr>
          <p:cNvSpPr>
            <a:spLocks noGrp="1"/>
          </p:cNvSpPr>
          <p:nvPr>
            <p:ph idx="1"/>
          </p:nvPr>
        </p:nvSpPr>
        <p:spPr>
          <a:xfrm>
            <a:off x="251520" y="1227584"/>
            <a:ext cx="8229600" cy="4525963"/>
          </a:xfrm>
        </p:spPr>
        <p:txBody>
          <a:bodyPr/>
          <a:lstStyle/>
          <a:p>
            <a:r>
              <a:rPr kumimoji="1" lang="en-US" altLang="zh-TW" dirty="0"/>
              <a:t>Invent AdaBoost, the first successful boosting algorithm [Freund et al., 1996, Freund and Schapire, 1997] </a:t>
            </a:r>
          </a:p>
          <a:p>
            <a:r>
              <a:rPr kumimoji="1" lang="en-US" altLang="zh-TW" dirty="0"/>
              <a:t>Formulated AdaBoost as gradient descent with special loss function [</a:t>
            </a:r>
            <a:r>
              <a:rPr kumimoji="1" lang="en-US" altLang="zh-TW" dirty="0" err="1"/>
              <a:t>Breiman</a:t>
            </a:r>
            <a:r>
              <a:rPr kumimoji="1" lang="en-US" altLang="zh-TW" dirty="0"/>
              <a:t> et al., 1998, </a:t>
            </a:r>
            <a:r>
              <a:rPr kumimoji="1" lang="en-US" altLang="zh-TW" dirty="0" err="1"/>
              <a:t>Breman</a:t>
            </a:r>
            <a:r>
              <a:rPr kumimoji="1" lang="en-US" altLang="zh-TW" dirty="0"/>
              <a:t>, 1999]</a:t>
            </a:r>
          </a:p>
          <a:p>
            <a:r>
              <a:rPr kumimoji="1" lang="en-US" altLang="zh-TW" dirty="0"/>
              <a:t> Generalized AdaBoost to Gradient Boosting in order to handle a variety of loss function</a:t>
            </a:r>
            <a:endParaRPr kumimoji="1" lang="zh-TW" altLang="en-US" dirty="0"/>
          </a:p>
        </p:txBody>
      </p:sp>
      <p:sp>
        <p:nvSpPr>
          <p:cNvPr id="4" name="矩形 3">
            <a:extLst>
              <a:ext uri="{FF2B5EF4-FFF2-40B4-BE49-F238E27FC236}">
                <a16:creationId xmlns:a16="http://schemas.microsoft.com/office/drawing/2014/main" id="{AB03E356-779D-7D4B-AF71-42E3AC840352}"/>
              </a:ext>
            </a:extLst>
          </p:cNvPr>
          <p:cNvSpPr/>
          <p:nvPr/>
        </p:nvSpPr>
        <p:spPr>
          <a:xfrm>
            <a:off x="-10344" y="5549083"/>
            <a:ext cx="6886600" cy="646331"/>
          </a:xfrm>
          <a:prstGeom prst="rect">
            <a:avLst/>
          </a:prstGeom>
        </p:spPr>
        <p:txBody>
          <a:bodyPr wrap="square">
            <a:spAutoFit/>
          </a:bodyPr>
          <a:lstStyle/>
          <a:p>
            <a:r>
              <a:rPr lang="zh-TW" altLang="en-US" dirty="0">
                <a:hlinkClick r:id="rId2"/>
              </a:rPr>
              <a:t>http://www.ccs.neu.edu/home/vip/teach/MLcourse/4_boosting/slides/gradient_boosting.pdf</a:t>
            </a:r>
            <a:r>
              <a:rPr lang="en-US" altLang="zh-TW" dirty="0"/>
              <a:t> </a:t>
            </a:r>
            <a:endParaRPr lang="zh-TW" altLang="en-US" dirty="0"/>
          </a:p>
        </p:txBody>
      </p:sp>
    </p:spTree>
    <p:extLst>
      <p:ext uri="{BB962C8B-B14F-4D97-AF65-F5344CB8AC3E}">
        <p14:creationId xmlns:p14="http://schemas.microsoft.com/office/powerpoint/2010/main" val="26045116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5AB5F7-8699-AB4F-A681-73A2D10B4BCF}"/>
              </a:ext>
            </a:extLst>
          </p:cNvPr>
          <p:cNvSpPr>
            <a:spLocks noGrp="1"/>
          </p:cNvSpPr>
          <p:nvPr>
            <p:ph type="title"/>
          </p:nvPr>
        </p:nvSpPr>
        <p:spPr/>
        <p:txBody>
          <a:bodyPr/>
          <a:lstStyle/>
          <a:p>
            <a:r>
              <a:rPr kumimoji="1" lang="en-US" altLang="zh-TW" dirty="0"/>
              <a:t>Gradient Based Boosting</a:t>
            </a:r>
            <a:endParaRPr kumimoji="1"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BF12950A-3708-DA45-BC14-60D4F5BF3E2E}"/>
                  </a:ext>
                </a:extLst>
              </p:cNvPr>
              <p:cNvSpPr>
                <a:spLocks noGrp="1"/>
              </p:cNvSpPr>
              <p:nvPr>
                <p:ph idx="1"/>
              </p:nvPr>
            </p:nvSpPr>
            <p:spPr>
              <a:xfrm>
                <a:off x="446856" y="1340769"/>
                <a:ext cx="8229600" cy="4824535"/>
              </a:xfrm>
            </p:spPr>
            <p:txBody>
              <a:bodyPr/>
              <a:lstStyle/>
              <a:p>
                <a:r>
                  <a:rPr kumimoji="1" lang="en-US" altLang="zh-TW" dirty="0"/>
                  <a:t>Continuous version  Adaptive Boost</a:t>
                </a:r>
              </a:p>
              <a:p>
                <a:r>
                  <a:rPr kumimoji="1" lang="en-US" altLang="zh-TW" dirty="0"/>
                  <a:t>Gradient Boosting = Gradient Descent + Boosting </a:t>
                </a:r>
              </a:p>
              <a:p>
                <a:pPr lvl="1"/>
                <a14:m>
                  <m:oMath xmlns:m="http://schemas.openxmlformats.org/officeDocument/2006/math">
                    <m:sSub>
                      <m:sSubPr>
                        <m:ctrlPr>
                          <a:rPr lang="en-US" altLang="zh-TW" sz="2400">
                            <a:ea typeface="標楷體" pitchFamily="65" charset="-120"/>
                          </a:rPr>
                        </m:ctrlPr>
                      </m:sSubPr>
                      <m:e>
                        <m:r>
                          <a:rPr lang="en-US" altLang="zh-TW" sz="2400">
                            <a:ea typeface="標楷體" pitchFamily="65" charset="-120"/>
                          </a:rPr>
                          <m:t>𝑅</m:t>
                        </m:r>
                      </m:e>
                      <m:sub>
                        <m:r>
                          <a:rPr lang="en-US" altLang="zh-TW" sz="2400">
                            <a:ea typeface="標楷體" pitchFamily="65" charset="-120"/>
                          </a:rPr>
                          <m:t>𝑡</m:t>
                        </m:r>
                      </m:sub>
                    </m:sSub>
                    <m:r>
                      <a:rPr lang="en-US" altLang="zh-TW" sz="2400">
                        <a:ea typeface="標楷體" pitchFamily="65" charset="-120"/>
                      </a:rPr>
                      <m:t>≈</m:t>
                    </m:r>
                    <m:r>
                      <a:rPr lang="en-US" altLang="zh-TW" sz="2400">
                        <a:ea typeface="標楷體" pitchFamily="65" charset="-120"/>
                      </a:rPr>
                      <m:t>𝑌</m:t>
                    </m:r>
                    <m:r>
                      <a:rPr lang="en-US" altLang="zh-TW" sz="2400">
                        <a:ea typeface="標楷體" pitchFamily="65" charset="-120"/>
                      </a:rPr>
                      <m:t>−</m:t>
                    </m:r>
                    <m:sSub>
                      <m:sSubPr>
                        <m:ctrlPr>
                          <a:rPr lang="en-US" altLang="zh-TW" sz="2400">
                            <a:ea typeface="標楷體" pitchFamily="65" charset="-120"/>
                          </a:rPr>
                        </m:ctrlPr>
                      </m:sSubPr>
                      <m:e>
                        <m:r>
                          <a:rPr lang="en-US" altLang="zh-TW" sz="2400">
                            <a:ea typeface="標楷體" pitchFamily="65" charset="-120"/>
                          </a:rPr>
                          <m:t>𝐻</m:t>
                        </m:r>
                      </m:e>
                      <m:sub>
                        <m:r>
                          <a:rPr lang="en-US" altLang="zh-TW" sz="2400">
                            <a:ea typeface="標楷體" pitchFamily="65" charset="-120"/>
                          </a:rPr>
                          <m:t>𝑡</m:t>
                        </m:r>
                      </m:sub>
                    </m:sSub>
                  </m:oMath>
                </a14:m>
                <a:r>
                  <a:rPr lang="en-US" altLang="zh-TW" sz="2400" dirty="0">
                    <a:ea typeface="標楷體" pitchFamily="65" charset="-120"/>
                  </a:rPr>
                  <a:t>  ( Residual is the gradient of MSE)</a:t>
                </a:r>
              </a:p>
              <a:p>
                <a:pPr lvl="1"/>
                <a14:m>
                  <m:oMath xmlns:m="http://schemas.openxmlformats.org/officeDocument/2006/math">
                    <m:r>
                      <a:rPr lang="en-US" altLang="zh-TW" sz="2400" dirty="0">
                        <a:ea typeface="標楷體" pitchFamily="65" charset="-120"/>
                      </a:rPr>
                      <m:t> </m:t>
                    </m:r>
                    <m:sSub>
                      <m:sSubPr>
                        <m:ctrlPr>
                          <a:rPr lang="en-US" altLang="zh-TW" sz="2400">
                            <a:ea typeface="標楷體" pitchFamily="65" charset="-120"/>
                          </a:rPr>
                        </m:ctrlPr>
                      </m:sSubPr>
                      <m:e>
                        <m:r>
                          <a:rPr lang="en-US" altLang="zh-TW" sz="2400">
                            <a:ea typeface="標楷體" pitchFamily="65" charset="-120"/>
                          </a:rPr>
                          <m:t>𝑈𝑠𝑒</m:t>
                        </m:r>
                        <m:r>
                          <a:rPr lang="en-US" altLang="zh-TW" sz="2400">
                            <a:ea typeface="標楷體" pitchFamily="65" charset="-120"/>
                          </a:rPr>
                          <m:t> </m:t>
                        </m:r>
                        <m:r>
                          <a:rPr lang="en-US" altLang="zh-TW" sz="2400">
                            <a:ea typeface="標楷體" pitchFamily="65" charset="-120"/>
                          </a:rPr>
                          <m:t>𝐺</m:t>
                        </m:r>
                      </m:e>
                      <m:sub>
                        <m:r>
                          <a:rPr lang="en-US" altLang="zh-TW" sz="2400">
                            <a:ea typeface="標楷體" pitchFamily="65" charset="-120"/>
                          </a:rPr>
                          <m:t>𝑡</m:t>
                        </m:r>
                      </m:sub>
                    </m:sSub>
                    <m:r>
                      <a:rPr lang="en-US" altLang="zh-TW" sz="2400">
                        <a:ea typeface="標楷體" pitchFamily="65" charset="-120"/>
                      </a:rPr>
                      <m:t> </m:t>
                    </m:r>
                    <m:r>
                      <a:rPr lang="en-US" altLang="zh-TW" sz="2400">
                        <a:ea typeface="標楷體" pitchFamily="65" charset="-120"/>
                      </a:rPr>
                      <m:t>𝑡𝑜</m:t>
                    </m:r>
                    <m:r>
                      <a:rPr lang="en-US" altLang="zh-TW" sz="2400">
                        <a:ea typeface="標楷體" pitchFamily="65" charset="-120"/>
                      </a:rPr>
                      <m:t> </m:t>
                    </m:r>
                    <m:r>
                      <a:rPr lang="en-US" altLang="zh-TW" sz="2400">
                        <a:ea typeface="標楷體" pitchFamily="65" charset="-120"/>
                      </a:rPr>
                      <m:t>𝑃𝑟𝑒𝑑𝑖𝑐𝑡</m:t>
                    </m:r>
                    <m:r>
                      <a:rPr lang="en-US" altLang="zh-TW" sz="2400">
                        <a:ea typeface="標楷體" pitchFamily="65" charset="-120"/>
                      </a:rPr>
                      <m:t> </m:t>
                    </m:r>
                    <m:r>
                      <a:rPr lang="en-US" altLang="zh-TW" sz="2400">
                        <a:ea typeface="標楷體" pitchFamily="65" charset="-120"/>
                      </a:rPr>
                      <m:t>𝑡h𝑒</m:t>
                    </m:r>
                    <m:sSub>
                      <m:sSubPr>
                        <m:ctrlPr>
                          <a:rPr lang="en-US" altLang="zh-TW" sz="2400">
                            <a:ea typeface="標楷體" pitchFamily="65" charset="-120"/>
                          </a:rPr>
                        </m:ctrlPr>
                      </m:sSubPr>
                      <m:e>
                        <m:r>
                          <a:rPr lang="en-US" altLang="zh-TW" sz="2400">
                            <a:ea typeface="標楷體" pitchFamily="65" charset="-120"/>
                          </a:rPr>
                          <m:t> </m:t>
                        </m:r>
                        <m:r>
                          <a:rPr lang="en-US" altLang="zh-TW" sz="2400">
                            <a:ea typeface="標楷體" pitchFamily="65" charset="-120"/>
                          </a:rPr>
                          <m:t>𝑅</m:t>
                        </m:r>
                      </m:e>
                      <m:sub>
                        <m:r>
                          <a:rPr lang="en-US" altLang="zh-TW" sz="2400">
                            <a:ea typeface="標楷體" pitchFamily="65" charset="-120"/>
                          </a:rPr>
                          <m:t>𝑡</m:t>
                        </m:r>
                      </m:sub>
                    </m:sSub>
                    <m:r>
                      <a:rPr lang="en-US" altLang="zh-TW" sz="2400" dirty="0">
                        <a:ea typeface="標楷體" pitchFamily="65" charset="-120"/>
                      </a:rPr>
                      <m:t> , </m:t>
                    </m:r>
                    <m:r>
                      <a:rPr lang="en-US" altLang="zh-TW" sz="2400" dirty="0">
                        <a:ea typeface="標楷體" pitchFamily="65" charset="-120"/>
                      </a:rPr>
                      <m:t>𝑇h𝑢𝑠</m:t>
                    </m:r>
                    <m:r>
                      <a:rPr lang="en-US" altLang="zh-TW" sz="2400" dirty="0">
                        <a:ea typeface="標楷體" pitchFamily="65" charset="-120"/>
                      </a:rPr>
                      <m:t> </m:t>
                    </m:r>
                    <m:sSub>
                      <m:sSubPr>
                        <m:ctrlPr>
                          <a:rPr lang="en-US" altLang="zh-TW" sz="2400">
                            <a:ea typeface="標楷體" pitchFamily="65" charset="-120"/>
                          </a:rPr>
                        </m:ctrlPr>
                      </m:sSubPr>
                      <m:e>
                        <m:r>
                          <a:rPr lang="en-US" altLang="zh-TW" sz="2400">
                            <a:ea typeface="標楷體" pitchFamily="65" charset="-120"/>
                          </a:rPr>
                          <m:t>𝐺</m:t>
                        </m:r>
                      </m:e>
                      <m:sub>
                        <m:r>
                          <a:rPr lang="en-US" altLang="zh-TW" sz="2400">
                            <a:ea typeface="標楷體" pitchFamily="65" charset="-120"/>
                          </a:rPr>
                          <m:t>𝑡</m:t>
                        </m:r>
                      </m:sub>
                    </m:sSub>
                    <m:r>
                      <a:rPr lang="en-US" altLang="zh-TW" sz="2400">
                        <a:ea typeface="標楷體" pitchFamily="65" charset="-120"/>
                      </a:rPr>
                      <m:t>+</m:t>
                    </m:r>
                    <m:sSub>
                      <m:sSubPr>
                        <m:ctrlPr>
                          <a:rPr lang="en-US" altLang="zh-TW" sz="2400">
                            <a:ea typeface="標楷體" pitchFamily="65" charset="-120"/>
                          </a:rPr>
                        </m:ctrlPr>
                      </m:sSubPr>
                      <m:e>
                        <m:r>
                          <a:rPr lang="en-US" altLang="zh-TW" sz="2400">
                            <a:ea typeface="標楷體" pitchFamily="65" charset="-120"/>
                          </a:rPr>
                          <m:t>𝐻</m:t>
                        </m:r>
                      </m:e>
                      <m:sub>
                        <m:r>
                          <a:rPr lang="en-US" altLang="zh-TW" sz="2400">
                            <a:ea typeface="標楷體" pitchFamily="65" charset="-120"/>
                          </a:rPr>
                          <m:t>𝑡</m:t>
                        </m:r>
                      </m:sub>
                    </m:sSub>
                    <m:r>
                      <a:rPr lang="en-US" altLang="zh-TW" sz="2400">
                        <a:ea typeface="標楷體" pitchFamily="65" charset="-120"/>
                      </a:rPr>
                      <m:t>→</m:t>
                    </m:r>
                    <m:r>
                      <a:rPr lang="en-US" altLang="zh-TW" sz="2400">
                        <a:ea typeface="標楷體" pitchFamily="65" charset="-120"/>
                      </a:rPr>
                      <m:t>𝑌</m:t>
                    </m:r>
                  </m:oMath>
                </a14:m>
                <a:endParaRPr lang="en-US" altLang="zh-TW" sz="2400" dirty="0">
                  <a:ea typeface="標楷體" pitchFamily="65" charset="-120"/>
                </a:endParaRPr>
              </a:p>
              <a:p>
                <a:pPr lvl="1"/>
                <a:r>
                  <a:rPr lang="en-US" altLang="zh-TW" sz="2400" dirty="0">
                    <a:ea typeface="標楷體" pitchFamily="65" charset="-120"/>
                  </a:rPr>
                  <a:t>Use </a:t>
                </a:r>
                <a14:m>
                  <m:oMath xmlns:m="http://schemas.openxmlformats.org/officeDocument/2006/math">
                    <m:sSub>
                      <m:sSubPr>
                        <m:ctrlPr>
                          <a:rPr lang="en-US" altLang="zh-TW" sz="2400">
                            <a:ea typeface="標楷體" pitchFamily="65" charset="-120"/>
                          </a:rPr>
                        </m:ctrlPr>
                      </m:sSubPr>
                      <m:e>
                        <m:r>
                          <a:rPr lang="en-US" altLang="zh-TW" sz="2400">
                            <a:ea typeface="標楷體" pitchFamily="65" charset="-120"/>
                          </a:rPr>
                          <m:t>𝑀</m:t>
                        </m:r>
                      </m:e>
                      <m:sub>
                        <m:r>
                          <a:rPr lang="en-US" altLang="zh-TW" sz="2400">
                            <a:ea typeface="標楷體" pitchFamily="65" charset="-120"/>
                          </a:rPr>
                          <m:t>𝑡</m:t>
                        </m:r>
                      </m:sub>
                    </m:sSub>
                    <m:r>
                      <a:rPr lang="en-US" altLang="zh-TW" sz="2400">
                        <a:ea typeface="標楷體" pitchFamily="65" charset="-120"/>
                      </a:rPr>
                      <m:t> </m:t>
                    </m:r>
                    <m:r>
                      <a:rPr lang="en-US" altLang="zh-TW" sz="2400">
                        <a:ea typeface="標楷體" pitchFamily="65" charset="-120"/>
                      </a:rPr>
                      <m:t>𝑡𝑜</m:t>
                    </m:r>
                    <m:r>
                      <a:rPr lang="en-US" altLang="zh-TW" sz="2400">
                        <a:ea typeface="標楷體" pitchFamily="65" charset="-120"/>
                      </a:rPr>
                      <m:t> </m:t>
                    </m:r>
                    <m:r>
                      <a:rPr lang="en-US" altLang="zh-TW" sz="2400">
                        <a:ea typeface="標楷體" pitchFamily="65" charset="-120"/>
                      </a:rPr>
                      <m:t>𝑃𝑟𝑒𝑑𝑖𝑐𝑡</m:t>
                    </m:r>
                    <m:r>
                      <a:rPr lang="en-US" altLang="zh-TW" sz="2400">
                        <a:ea typeface="標楷體" pitchFamily="65" charset="-120"/>
                      </a:rPr>
                      <m:t> </m:t>
                    </m:r>
                    <m:r>
                      <a:rPr lang="en-US" altLang="zh-TW" sz="2400">
                        <a:ea typeface="標楷體" pitchFamily="65" charset="-120"/>
                      </a:rPr>
                      <m:t>𝑡h𝑒</m:t>
                    </m:r>
                    <m:r>
                      <a:rPr lang="en-US" altLang="zh-TW" sz="2400">
                        <a:ea typeface="標楷體" pitchFamily="65" charset="-120"/>
                      </a:rPr>
                      <m:t> </m:t>
                    </m:r>
                    <m:r>
                      <a:rPr lang="en-US" altLang="zh-TW" sz="2400">
                        <a:ea typeface="標楷體" pitchFamily="65" charset="-120"/>
                      </a:rPr>
                      <m:t>𝑟𝑒𝑠𝑖𝑑𝑢𝑎𝑙</m:t>
                    </m:r>
                    <m:r>
                      <a:rPr lang="en-US" altLang="zh-TW" sz="2400">
                        <a:ea typeface="標楷體" pitchFamily="65" charset="-120"/>
                      </a:rPr>
                      <m:t> </m:t>
                    </m:r>
                    <m:r>
                      <a:rPr lang="en-US" altLang="zh-TW" sz="2400">
                        <a:ea typeface="標楷體" pitchFamily="65" charset="-120"/>
                      </a:rPr>
                      <m:t>𝑜𝑓</m:t>
                    </m:r>
                    <m:r>
                      <a:rPr lang="en-US" altLang="zh-TW" sz="2400">
                        <a:ea typeface="標楷體" pitchFamily="65" charset="-120"/>
                      </a:rPr>
                      <m:t> </m:t>
                    </m:r>
                    <m:sSub>
                      <m:sSubPr>
                        <m:ctrlPr>
                          <a:rPr lang="en-US" altLang="zh-TW" sz="2400">
                            <a:ea typeface="標楷體" pitchFamily="65" charset="-120"/>
                          </a:rPr>
                        </m:ctrlPr>
                      </m:sSubPr>
                      <m:e>
                        <m:r>
                          <a:rPr lang="en-US" altLang="zh-TW" sz="2400">
                            <a:ea typeface="標楷體" pitchFamily="65" charset="-120"/>
                          </a:rPr>
                          <m:t>𝐻</m:t>
                        </m:r>
                      </m:e>
                      <m:sub>
                        <m:r>
                          <a:rPr lang="en-US" altLang="zh-TW" sz="2400">
                            <a:ea typeface="標楷體" pitchFamily="65" charset="-120"/>
                          </a:rPr>
                          <m:t>𝑡</m:t>
                        </m:r>
                      </m:sub>
                    </m:sSub>
                    <m:r>
                      <a:rPr lang="en-US" altLang="zh-TW" sz="2400">
                        <a:ea typeface="標楷體" pitchFamily="65" charset="-120"/>
                      </a:rPr>
                      <m:t>+</m:t>
                    </m:r>
                    <m:sSub>
                      <m:sSubPr>
                        <m:ctrlPr>
                          <a:rPr lang="en-US" altLang="zh-TW" sz="2400">
                            <a:ea typeface="標楷體" pitchFamily="65" charset="-120"/>
                          </a:rPr>
                        </m:ctrlPr>
                      </m:sSubPr>
                      <m:e>
                        <m:r>
                          <a:rPr lang="en-US" altLang="zh-TW" sz="2400">
                            <a:ea typeface="標楷體" pitchFamily="65" charset="-120"/>
                          </a:rPr>
                          <m:t>𝐺</m:t>
                        </m:r>
                      </m:e>
                      <m:sub>
                        <m:r>
                          <a:rPr lang="en-US" altLang="zh-TW" sz="2400">
                            <a:ea typeface="標楷體" pitchFamily="65" charset="-120"/>
                          </a:rPr>
                          <m:t>𝑡</m:t>
                        </m:r>
                      </m:sub>
                    </m:sSub>
                  </m:oMath>
                </a14:m>
                <a:endParaRPr lang="en-US" altLang="zh-TW" sz="2400" dirty="0">
                  <a:ea typeface="標楷體" pitchFamily="65" charset="-120"/>
                </a:endParaRPr>
              </a:p>
              <a:p>
                <a:pPr lvl="1"/>
                <a:r>
                  <a:rPr lang="en-US" altLang="zh-TW" sz="2400" dirty="0">
                    <a:ea typeface="標楷體" pitchFamily="65" charset="-120"/>
                  </a:rPr>
                  <a:t>Generate model by recursive manner is also called an additive model</a:t>
                </a:r>
              </a:p>
              <a:p>
                <a:pPr lvl="1"/>
                <a:r>
                  <a:rPr lang="en-US" altLang="zh-TW" sz="2400" dirty="0">
                    <a:ea typeface="標楷體" pitchFamily="65" charset="-120"/>
                  </a:rPr>
                  <a:t>Residual is expected to decrease by adding </a:t>
                </a:r>
                <a14:m>
                  <m:oMath xmlns:m="http://schemas.openxmlformats.org/officeDocument/2006/math">
                    <m:sSub>
                      <m:sSubPr>
                        <m:ctrlPr>
                          <a:rPr lang="en-US" altLang="zh-TW" sz="2400" i="1">
                            <a:latin typeface="Cambria Math" panose="02040503050406030204" pitchFamily="18" charset="0"/>
                            <a:ea typeface="標楷體" pitchFamily="65" charset="-120"/>
                          </a:rPr>
                        </m:ctrlPr>
                      </m:sSubPr>
                      <m:e>
                        <m:r>
                          <a:rPr lang="en-US" altLang="zh-TW" sz="2400">
                            <a:latin typeface="Cambria Math" panose="02040503050406030204" pitchFamily="18" charset="0"/>
                            <a:ea typeface="標楷體" pitchFamily="65" charset="-120"/>
                          </a:rPr>
                          <m:t>𝐻</m:t>
                        </m:r>
                      </m:e>
                      <m:sub>
                        <m:r>
                          <a:rPr lang="en-US" altLang="zh-TW" sz="2400">
                            <a:latin typeface="Cambria Math" panose="02040503050406030204" pitchFamily="18" charset="0"/>
                            <a:ea typeface="標楷體" pitchFamily="65" charset="-120"/>
                          </a:rPr>
                          <m:t>𝑡</m:t>
                        </m:r>
                      </m:sub>
                    </m:sSub>
                    <m:r>
                      <a:rPr lang="en-US" altLang="zh-TW" sz="2400">
                        <a:latin typeface="Cambria Math" panose="02040503050406030204" pitchFamily="18" charset="0"/>
                        <a:ea typeface="標楷體" pitchFamily="65" charset="-120"/>
                      </a:rPr>
                      <m:t>+</m:t>
                    </m:r>
                    <m:sSub>
                      <m:sSubPr>
                        <m:ctrlPr>
                          <a:rPr lang="en-US" altLang="zh-TW" sz="2400" i="1">
                            <a:latin typeface="Cambria Math" panose="02040503050406030204" pitchFamily="18" charset="0"/>
                            <a:ea typeface="標楷體" pitchFamily="65" charset="-120"/>
                          </a:rPr>
                        </m:ctrlPr>
                      </m:sSubPr>
                      <m:e>
                        <m:r>
                          <a:rPr lang="en-US" altLang="zh-TW" sz="2400">
                            <a:latin typeface="Cambria Math" panose="02040503050406030204" pitchFamily="18" charset="0"/>
                            <a:ea typeface="標楷體" pitchFamily="65" charset="-120"/>
                          </a:rPr>
                          <m:t>𝐺</m:t>
                        </m:r>
                      </m:e>
                      <m:sub>
                        <m:r>
                          <a:rPr lang="en-US" altLang="zh-TW" sz="2400">
                            <a:latin typeface="Cambria Math" panose="02040503050406030204" pitchFamily="18" charset="0"/>
                            <a:ea typeface="標楷體" pitchFamily="65" charset="-120"/>
                          </a:rPr>
                          <m:t>𝑡</m:t>
                        </m:r>
                      </m:sub>
                    </m:sSub>
                  </m:oMath>
                </a14:m>
                <a:r>
                  <a:rPr lang="en-US" altLang="zh-TW" sz="2400" dirty="0">
                    <a:ea typeface="標楷體" pitchFamily="65" charset="-120"/>
                  </a:rPr>
                  <a:t>+ </a:t>
                </a:r>
                <a14:m>
                  <m:oMath xmlns:m="http://schemas.openxmlformats.org/officeDocument/2006/math">
                    <m:sSub>
                      <m:sSubPr>
                        <m:ctrlPr>
                          <a:rPr lang="en-US" altLang="zh-TW" sz="2400" i="1">
                            <a:latin typeface="Cambria Math" panose="02040503050406030204" pitchFamily="18" charset="0"/>
                            <a:ea typeface="標楷體" pitchFamily="65" charset="-120"/>
                          </a:rPr>
                        </m:ctrlPr>
                      </m:sSubPr>
                      <m:e>
                        <m:r>
                          <m:rPr>
                            <m:sty m:val="p"/>
                          </m:rPr>
                          <a:rPr lang="en-US" altLang="zh-TW" sz="2400" b="0" i="0" smtClean="0">
                            <a:latin typeface="Cambria Math" panose="02040503050406030204" pitchFamily="18" charset="0"/>
                            <a:ea typeface="標楷體" pitchFamily="65" charset="-120"/>
                          </a:rPr>
                          <m:t>M</m:t>
                        </m:r>
                      </m:e>
                      <m:sub>
                        <m:r>
                          <a:rPr lang="en-US" altLang="zh-TW" sz="2400">
                            <a:latin typeface="Cambria Math" panose="02040503050406030204" pitchFamily="18" charset="0"/>
                            <a:ea typeface="標楷體" pitchFamily="65" charset="-120"/>
                          </a:rPr>
                          <m:t>𝑡</m:t>
                        </m:r>
                      </m:sub>
                    </m:sSub>
                  </m:oMath>
                </a14:m>
                <a:endParaRPr kumimoji="1" lang="en-US" altLang="zh-TW" dirty="0"/>
              </a:p>
              <a:p>
                <a:r>
                  <a:rPr kumimoji="1" lang="en-US" altLang="zh-TW" dirty="0"/>
                  <a:t>Learned by short coming ( </a:t>
                </a:r>
                <a:r>
                  <a:rPr kumimoji="1" lang="zh-TW" altLang="en-US" dirty="0"/>
                  <a:t>從哪裡跌倒，就從哪裡站起來）</a:t>
                </a:r>
                <a:endParaRPr kumimoji="1" lang="en-US" altLang="zh-TW" dirty="0"/>
              </a:p>
              <a:p>
                <a:pPr lvl="1"/>
                <a:r>
                  <a:rPr kumimoji="1" lang="en-US" altLang="zh-TW" sz="1800" dirty="0"/>
                  <a:t>Short coming of AdaBoost is identified by previous erroneous data points</a:t>
                </a:r>
              </a:p>
              <a:p>
                <a:pPr lvl="1"/>
                <a:r>
                  <a:rPr kumimoji="1" lang="en-US" altLang="zh-TW" sz="1800" dirty="0"/>
                  <a:t>Short coming of Gradient Boosting  is identified by gradient </a:t>
                </a:r>
                <a:endParaRPr kumimoji="1" lang="zh-TW" altLang="en-US" sz="1800" dirty="0"/>
              </a:p>
            </p:txBody>
          </p:sp>
        </mc:Choice>
        <mc:Fallback>
          <p:sp>
            <p:nvSpPr>
              <p:cNvPr id="3" name="內容版面配置區 2">
                <a:extLst>
                  <a:ext uri="{FF2B5EF4-FFF2-40B4-BE49-F238E27FC236}">
                    <a16:creationId xmlns:a16="http://schemas.microsoft.com/office/drawing/2014/main" id="{BF12950A-3708-DA45-BC14-60D4F5BF3E2E}"/>
                  </a:ext>
                </a:extLst>
              </p:cNvPr>
              <p:cNvSpPr>
                <a:spLocks noGrp="1" noRot="1" noChangeAspect="1" noMove="1" noResize="1" noEditPoints="1" noAdjustHandles="1" noChangeArrowheads="1" noChangeShapeType="1" noTextEdit="1"/>
              </p:cNvSpPr>
              <p:nvPr>
                <p:ph idx="1"/>
              </p:nvPr>
            </p:nvSpPr>
            <p:spPr>
              <a:xfrm>
                <a:off x="446856" y="1340769"/>
                <a:ext cx="8229600" cy="4824535"/>
              </a:xfrm>
              <a:blipFill>
                <a:blip r:embed="rId2"/>
                <a:stretch>
                  <a:fillRect l="-1079" t="-105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4840473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990E6D-672F-A545-8CC0-7C7212C9AF82}"/>
              </a:ext>
            </a:extLst>
          </p:cNvPr>
          <p:cNvSpPr>
            <a:spLocks noGrp="1"/>
          </p:cNvSpPr>
          <p:nvPr>
            <p:ph type="title"/>
          </p:nvPr>
        </p:nvSpPr>
        <p:spPr>
          <a:xfrm>
            <a:off x="98630" y="321925"/>
            <a:ext cx="8424936" cy="648072"/>
          </a:xfrm>
        </p:spPr>
        <p:txBody>
          <a:bodyPr/>
          <a:lstStyle/>
          <a:p>
            <a:r>
              <a:rPr lang="en-US" altLang="zh-TW" sz="3200" dirty="0"/>
              <a:t>Gradient Based </a:t>
            </a:r>
            <a:r>
              <a:rPr kumimoji="1" lang="en-US" altLang="zh-TW" sz="3200" dirty="0"/>
              <a:t>Boosting Decision Tree &amp; Random Forest</a:t>
            </a:r>
            <a:endParaRPr kumimoji="1" lang="zh-TW" altLang="en-US" sz="3200" dirty="0"/>
          </a:p>
        </p:txBody>
      </p:sp>
      <p:sp>
        <p:nvSpPr>
          <p:cNvPr id="4" name="矩形 3">
            <a:extLst>
              <a:ext uri="{FF2B5EF4-FFF2-40B4-BE49-F238E27FC236}">
                <a16:creationId xmlns:a16="http://schemas.microsoft.com/office/drawing/2014/main" id="{D6E8DFE8-13EA-4E44-90E9-7CBDA6BDF7D7}"/>
              </a:ext>
            </a:extLst>
          </p:cNvPr>
          <p:cNvSpPr/>
          <p:nvPr/>
        </p:nvSpPr>
        <p:spPr>
          <a:xfrm>
            <a:off x="107504" y="5996027"/>
            <a:ext cx="8892480" cy="338554"/>
          </a:xfrm>
          <a:prstGeom prst="rect">
            <a:avLst/>
          </a:prstGeom>
        </p:spPr>
        <p:txBody>
          <a:bodyPr wrap="square">
            <a:spAutoFit/>
          </a:bodyPr>
          <a:lstStyle/>
          <a:p>
            <a:r>
              <a:rPr lang="en" altLang="zh-TW" sz="1600" u="sng" dirty="0">
                <a:solidFill>
                  <a:srgbClr val="0097A7"/>
                </a:solidFill>
                <a:latin typeface="Arial" panose="020B0604020202020204" pitchFamily="34" charset="0"/>
                <a:hlinkClick r:id="rId3"/>
              </a:rPr>
              <a:t>Reference : 3 Key Differences Between Random Forests and GBDT | by Soner Yıldırım</a:t>
            </a:r>
            <a:r>
              <a:rPr lang="en" altLang="zh-TW" sz="1600" dirty="0">
                <a:solidFill>
                  <a:srgbClr val="000000"/>
                </a:solidFill>
                <a:latin typeface="Arial" panose="020B0604020202020204" pitchFamily="34" charset="0"/>
              </a:rPr>
              <a:t> </a:t>
            </a:r>
            <a:endParaRPr lang="en" altLang="zh-TW" sz="1600" dirty="0"/>
          </a:p>
        </p:txBody>
      </p:sp>
      <p:pic>
        <p:nvPicPr>
          <p:cNvPr id="5" name="圖片 4">
            <a:extLst>
              <a:ext uri="{FF2B5EF4-FFF2-40B4-BE49-F238E27FC236}">
                <a16:creationId xmlns:a16="http://schemas.microsoft.com/office/drawing/2014/main" id="{777FEADD-338F-C24E-B9AC-BE57F9CD2EEA}"/>
              </a:ext>
            </a:extLst>
          </p:cNvPr>
          <p:cNvPicPr>
            <a:picLocks noChangeAspect="1"/>
          </p:cNvPicPr>
          <p:nvPr/>
        </p:nvPicPr>
        <p:blipFill>
          <a:blip r:embed="rId4"/>
          <a:stretch>
            <a:fillRect/>
          </a:stretch>
        </p:blipFill>
        <p:spPr>
          <a:xfrm>
            <a:off x="827583" y="1340769"/>
            <a:ext cx="6768753" cy="2088231"/>
          </a:xfrm>
          <a:prstGeom prst="rect">
            <a:avLst/>
          </a:prstGeom>
        </p:spPr>
      </p:pic>
      <p:pic>
        <p:nvPicPr>
          <p:cNvPr id="6" name="圖片 5">
            <a:extLst>
              <a:ext uri="{FF2B5EF4-FFF2-40B4-BE49-F238E27FC236}">
                <a16:creationId xmlns:a16="http://schemas.microsoft.com/office/drawing/2014/main" id="{F3D2B045-B6AE-104B-9EF6-BA7F0760FB24}"/>
              </a:ext>
            </a:extLst>
          </p:cNvPr>
          <p:cNvPicPr>
            <a:picLocks noChangeAspect="1"/>
          </p:cNvPicPr>
          <p:nvPr/>
        </p:nvPicPr>
        <p:blipFill>
          <a:blip r:embed="rId5"/>
          <a:stretch>
            <a:fillRect/>
          </a:stretch>
        </p:blipFill>
        <p:spPr>
          <a:xfrm>
            <a:off x="1169876" y="3754298"/>
            <a:ext cx="6282444" cy="2133705"/>
          </a:xfrm>
          <a:prstGeom prst="rect">
            <a:avLst/>
          </a:prstGeom>
        </p:spPr>
      </p:pic>
    </p:spTree>
    <p:extLst>
      <p:ext uri="{BB962C8B-B14F-4D97-AF65-F5344CB8AC3E}">
        <p14:creationId xmlns:p14="http://schemas.microsoft.com/office/powerpoint/2010/main" val="32849778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E0518E-C4BC-AB4F-89EC-45431F202496}"/>
              </a:ext>
            </a:extLst>
          </p:cNvPr>
          <p:cNvSpPr>
            <a:spLocks noGrp="1"/>
          </p:cNvSpPr>
          <p:nvPr>
            <p:ph type="title"/>
          </p:nvPr>
        </p:nvSpPr>
        <p:spPr/>
        <p:txBody>
          <a:bodyPr/>
          <a:lstStyle/>
          <a:p>
            <a:r>
              <a:rPr kumimoji="1" lang="en-US" altLang="zh-TW" dirty="0"/>
              <a:t>Reference</a:t>
            </a:r>
            <a:endParaRPr kumimoji="1" lang="zh-TW" altLang="en-US" dirty="0"/>
          </a:p>
        </p:txBody>
      </p:sp>
      <p:sp>
        <p:nvSpPr>
          <p:cNvPr id="3" name="內容版面配置區 2">
            <a:extLst>
              <a:ext uri="{FF2B5EF4-FFF2-40B4-BE49-F238E27FC236}">
                <a16:creationId xmlns:a16="http://schemas.microsoft.com/office/drawing/2014/main" id="{53480160-C839-4244-B12B-94FEB74A59D1}"/>
              </a:ext>
            </a:extLst>
          </p:cNvPr>
          <p:cNvSpPr>
            <a:spLocks noGrp="1"/>
          </p:cNvSpPr>
          <p:nvPr>
            <p:ph idx="1"/>
          </p:nvPr>
        </p:nvSpPr>
        <p:spPr>
          <a:xfrm>
            <a:off x="446856" y="1340769"/>
            <a:ext cx="8424936" cy="4525963"/>
          </a:xfrm>
        </p:spPr>
        <p:txBody>
          <a:bodyPr/>
          <a:lstStyle/>
          <a:p>
            <a:pPr marL="0" indent="0">
              <a:buNone/>
            </a:pPr>
            <a:r>
              <a:rPr kumimoji="1" lang="en-US" altLang="zh-TW" dirty="0"/>
              <a:t> [1] Miroslav </a:t>
            </a:r>
            <a:r>
              <a:rPr kumimoji="1" lang="en-US" altLang="zh-TW" dirty="0" err="1"/>
              <a:t>Kubat</a:t>
            </a:r>
            <a:r>
              <a:rPr kumimoji="1" lang="en-US" altLang="zh-TW" dirty="0"/>
              <a:t> “An Introduction to Machine Learning 2</a:t>
            </a:r>
            <a:r>
              <a:rPr kumimoji="1" lang="en-US" altLang="zh-TW" baseline="30000" dirty="0"/>
              <a:t>nd</a:t>
            </a:r>
            <a:r>
              <a:rPr kumimoji="1" lang="en-US" altLang="zh-TW" dirty="0"/>
              <a:t> Edition” Chapter 9</a:t>
            </a:r>
          </a:p>
          <a:p>
            <a:pPr marL="0" indent="0">
              <a:buNone/>
            </a:pPr>
            <a:r>
              <a:rPr kumimoji="1" lang="en-US" altLang="zh-TW" dirty="0"/>
              <a:t>[2] Yoav Freund, Robert E. Schapire “</a:t>
            </a:r>
            <a:r>
              <a:rPr lang="en" altLang="zh-TW" dirty="0"/>
              <a:t>A Short Introduction to Boosting </a:t>
            </a:r>
            <a:r>
              <a:rPr kumimoji="1" lang="en-US" altLang="zh-TW" dirty="0"/>
              <a:t>“</a:t>
            </a:r>
          </a:p>
          <a:p>
            <a:pPr marL="0" indent="0">
              <a:buNone/>
            </a:pPr>
            <a:r>
              <a:rPr kumimoji="1" lang="en-US" altLang="zh-TW" dirty="0"/>
              <a:t>[3]</a:t>
            </a:r>
            <a:r>
              <a:rPr lang="en" altLang="zh-TW" dirty="0"/>
              <a:t> A Gentle Introduction to Gradient Boosting</a:t>
            </a:r>
            <a:r>
              <a:rPr kumimoji="1" lang="en-US" altLang="zh-TW" dirty="0"/>
              <a:t> </a:t>
            </a:r>
            <a:r>
              <a:rPr kumimoji="1" lang="en-US" altLang="zh-TW" dirty="0">
                <a:hlinkClick r:id="rId3"/>
              </a:rPr>
              <a:t>http://www.ccs.neu.edu/home/vip/teach/MLcourse/4_boosting/slides/gradient_boosting.pdf</a:t>
            </a:r>
            <a:r>
              <a:rPr kumimoji="1" lang="en-US" altLang="zh-TW" dirty="0"/>
              <a:t> </a:t>
            </a:r>
          </a:p>
          <a:p>
            <a:pPr marL="0" indent="0">
              <a:buNone/>
            </a:pPr>
            <a:r>
              <a:rPr kumimoji="1" lang="en-US" altLang="zh-TW" dirty="0"/>
              <a:t>[4] </a:t>
            </a:r>
            <a:r>
              <a:rPr lang="en" altLang="zh-TW" b="1" dirty="0"/>
              <a:t>Gradient Boosting </a:t>
            </a:r>
            <a:r>
              <a:rPr lang="zh-TW" altLang="en-US" b="1" dirty="0"/>
              <a:t>簡介</a:t>
            </a:r>
          </a:p>
          <a:p>
            <a:pPr marL="0" indent="0">
              <a:buNone/>
            </a:pPr>
            <a:r>
              <a:rPr kumimoji="1" lang="en-US" altLang="zh-TW" dirty="0"/>
              <a:t> </a:t>
            </a:r>
            <a:r>
              <a:rPr kumimoji="1" lang="en-US" altLang="zh-TW" dirty="0">
                <a:hlinkClick r:id="rId4"/>
              </a:rPr>
              <a:t>https://medium.com/@cwchang/gradient-boosting-%E7%B0%A1%E4%BB%8B-f3a578ae7205</a:t>
            </a:r>
            <a:r>
              <a:rPr kumimoji="1" lang="en-US" altLang="zh-TW" dirty="0"/>
              <a:t> </a:t>
            </a:r>
            <a:endParaRPr lang="en" altLang="zh-TW" dirty="0"/>
          </a:p>
        </p:txBody>
      </p:sp>
    </p:spTree>
    <p:extLst>
      <p:ext uri="{BB962C8B-B14F-4D97-AF65-F5344CB8AC3E}">
        <p14:creationId xmlns:p14="http://schemas.microsoft.com/office/powerpoint/2010/main" val="30832276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33B1DD9C-6251-B544-B77E-4F1AE263167C}"/>
              </a:ext>
            </a:extLst>
          </p:cNvPr>
          <p:cNvSpPr/>
          <p:nvPr/>
        </p:nvSpPr>
        <p:spPr>
          <a:xfrm>
            <a:off x="107504" y="6453336"/>
            <a:ext cx="6840760" cy="404664"/>
          </a:xfrm>
          <a:prstGeom prst="rect">
            <a:avLst/>
          </a:prstGeom>
          <a:solidFill>
            <a:srgbClr val="662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文字方塊 9">
            <a:extLst>
              <a:ext uri="{FF2B5EF4-FFF2-40B4-BE49-F238E27FC236}">
                <a16:creationId xmlns:a16="http://schemas.microsoft.com/office/drawing/2014/main" id="{5DE158D3-2D77-429C-A667-010DE1CAFB4B}"/>
              </a:ext>
            </a:extLst>
          </p:cNvPr>
          <p:cNvSpPr txBox="1"/>
          <p:nvPr/>
        </p:nvSpPr>
        <p:spPr>
          <a:xfrm>
            <a:off x="1259632" y="2921169"/>
            <a:ext cx="6624736" cy="1015663"/>
          </a:xfrm>
          <a:prstGeom prst="rect">
            <a:avLst/>
          </a:prstGeom>
          <a:noFill/>
        </p:spPr>
        <p:txBody>
          <a:bodyPr wrap="square" rtlCol="0">
            <a:spAutoFit/>
          </a:bodyPr>
          <a:lstStyle/>
          <a:p>
            <a:r>
              <a:rPr lang="en-US" altLang="zh-TW" sz="6000" b="1" i="1" dirty="0">
                <a:latin typeface="Times New Roman" panose="02020603050405020304" pitchFamily="18" charset="0"/>
                <a:cs typeface="Times New Roman" panose="02020603050405020304" pitchFamily="18" charset="0"/>
              </a:rPr>
              <a:t>Thanks for listening</a:t>
            </a:r>
            <a:endParaRPr lang="zh-TW" altLang="en-US" sz="60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277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FFCBE8-22EA-D949-A2D2-3A611F031D09}"/>
              </a:ext>
            </a:extLst>
          </p:cNvPr>
          <p:cNvSpPr>
            <a:spLocks noGrp="1"/>
          </p:cNvSpPr>
          <p:nvPr>
            <p:ph type="title"/>
          </p:nvPr>
        </p:nvSpPr>
        <p:spPr/>
        <p:txBody>
          <a:bodyPr/>
          <a:lstStyle/>
          <a:p>
            <a:r>
              <a:rPr kumimoji="1" lang="en-US" altLang="zh-TW" dirty="0"/>
              <a:t>Bagging</a:t>
            </a:r>
            <a:endParaRPr kumimoji="1" lang="zh-TW" altLang="en-US" dirty="0"/>
          </a:p>
        </p:txBody>
      </p:sp>
      <p:sp>
        <p:nvSpPr>
          <p:cNvPr id="3" name="內容版面配置區 2">
            <a:extLst>
              <a:ext uri="{FF2B5EF4-FFF2-40B4-BE49-F238E27FC236}">
                <a16:creationId xmlns:a16="http://schemas.microsoft.com/office/drawing/2014/main" id="{926081BD-B396-E34C-9636-FFD7483683F5}"/>
              </a:ext>
            </a:extLst>
          </p:cNvPr>
          <p:cNvSpPr>
            <a:spLocks noGrp="1"/>
          </p:cNvSpPr>
          <p:nvPr>
            <p:ph idx="1"/>
          </p:nvPr>
        </p:nvSpPr>
        <p:spPr>
          <a:xfrm>
            <a:off x="446856" y="1340769"/>
            <a:ext cx="8445624" cy="4525963"/>
          </a:xfrm>
        </p:spPr>
        <p:txBody>
          <a:bodyPr/>
          <a:lstStyle/>
          <a:p>
            <a:r>
              <a:rPr lang="en" altLang="zh-TW" dirty="0"/>
              <a:t>The name is an acronym of </a:t>
            </a:r>
            <a:r>
              <a:rPr lang="en" altLang="zh-TW" i="1" dirty="0"/>
              <a:t>booststrap aggregation</a:t>
            </a:r>
            <a:r>
              <a:rPr lang="en" altLang="zh-TW" dirty="0"/>
              <a:t>.</a:t>
            </a:r>
          </a:p>
          <a:p>
            <a:r>
              <a:rPr lang="en-US" altLang="zh-TW" dirty="0"/>
              <a:t>Training set selection: </a:t>
            </a:r>
            <a:r>
              <a:rPr lang="en" altLang="zh-TW" dirty="0"/>
              <a:t>Using random sampling with replacement </a:t>
            </a:r>
          </a:p>
          <a:p>
            <a:endParaRPr lang="en-US" altLang="zh-TW" dirty="0"/>
          </a:p>
          <a:p>
            <a:endParaRPr lang="en" altLang="zh-TW" dirty="0"/>
          </a:p>
          <a:p>
            <a:endParaRPr lang="en" altLang="zh-TW" dirty="0"/>
          </a:p>
          <a:p>
            <a:endParaRPr kumimoji="1" lang="zh-TW" altLang="en-US" dirty="0"/>
          </a:p>
        </p:txBody>
      </p:sp>
      <p:sp>
        <p:nvSpPr>
          <p:cNvPr id="5" name="矩形 4">
            <a:extLst>
              <a:ext uri="{FF2B5EF4-FFF2-40B4-BE49-F238E27FC236}">
                <a16:creationId xmlns:a16="http://schemas.microsoft.com/office/drawing/2014/main" id="{33B1DD9C-6251-B544-B77E-4F1AE263167C}"/>
              </a:ext>
            </a:extLst>
          </p:cNvPr>
          <p:cNvSpPr/>
          <p:nvPr/>
        </p:nvSpPr>
        <p:spPr>
          <a:xfrm>
            <a:off x="107504" y="6453336"/>
            <a:ext cx="6840760" cy="404664"/>
          </a:xfrm>
          <a:prstGeom prst="rect">
            <a:avLst/>
          </a:prstGeom>
          <a:solidFill>
            <a:srgbClr val="662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23FF21C4-81C7-6947-B807-CD9730590C70}"/>
                  </a:ext>
                </a:extLst>
              </p:cNvPr>
              <p:cNvGraphicFramePr>
                <a:graphicFrameLocks noGrp="1"/>
              </p:cNvGraphicFramePr>
              <p:nvPr>
                <p:extLst>
                  <p:ext uri="{D42A27DB-BD31-4B8C-83A1-F6EECF244321}">
                    <p14:modId xmlns:p14="http://schemas.microsoft.com/office/powerpoint/2010/main" val="313607403"/>
                  </p:ext>
                </p:extLst>
              </p:nvPr>
            </p:nvGraphicFramePr>
            <p:xfrm>
              <a:off x="277180" y="2862070"/>
              <a:ext cx="8589640" cy="1483360"/>
            </p:xfrm>
            <a:graphic>
              <a:graphicData uri="http://schemas.openxmlformats.org/drawingml/2006/table">
                <a:tbl>
                  <a:tblPr firstRow="1" bandRow="1">
                    <a:tableStyleId>{00A15C55-8517-42AA-B614-E9B94910E393}</a:tableStyleId>
                  </a:tblPr>
                  <a:tblGrid>
                    <a:gridCol w="1385426">
                      <a:extLst>
                        <a:ext uri="{9D8B030D-6E8A-4147-A177-3AD203B41FA5}">
                          <a16:colId xmlns:a16="http://schemas.microsoft.com/office/drawing/2014/main" val="3489939625"/>
                        </a:ext>
                      </a:extLst>
                    </a:gridCol>
                    <a:gridCol w="816536">
                      <a:extLst>
                        <a:ext uri="{9D8B030D-6E8A-4147-A177-3AD203B41FA5}">
                          <a16:colId xmlns:a16="http://schemas.microsoft.com/office/drawing/2014/main" val="3388510853"/>
                        </a:ext>
                      </a:extLst>
                    </a:gridCol>
                    <a:gridCol w="816536">
                      <a:extLst>
                        <a:ext uri="{9D8B030D-6E8A-4147-A177-3AD203B41FA5}">
                          <a16:colId xmlns:a16="http://schemas.microsoft.com/office/drawing/2014/main" val="1618353145"/>
                        </a:ext>
                      </a:extLst>
                    </a:gridCol>
                    <a:gridCol w="816536">
                      <a:extLst>
                        <a:ext uri="{9D8B030D-6E8A-4147-A177-3AD203B41FA5}">
                          <a16:colId xmlns:a16="http://schemas.microsoft.com/office/drawing/2014/main" val="3563296725"/>
                        </a:ext>
                      </a:extLst>
                    </a:gridCol>
                    <a:gridCol w="816536">
                      <a:extLst>
                        <a:ext uri="{9D8B030D-6E8A-4147-A177-3AD203B41FA5}">
                          <a16:colId xmlns:a16="http://schemas.microsoft.com/office/drawing/2014/main" val="3418877803"/>
                        </a:ext>
                      </a:extLst>
                    </a:gridCol>
                    <a:gridCol w="816536">
                      <a:extLst>
                        <a:ext uri="{9D8B030D-6E8A-4147-A177-3AD203B41FA5}">
                          <a16:colId xmlns:a16="http://schemas.microsoft.com/office/drawing/2014/main" val="2324141196"/>
                        </a:ext>
                      </a:extLst>
                    </a:gridCol>
                    <a:gridCol w="816536">
                      <a:extLst>
                        <a:ext uri="{9D8B030D-6E8A-4147-A177-3AD203B41FA5}">
                          <a16:colId xmlns:a16="http://schemas.microsoft.com/office/drawing/2014/main" val="1449833530"/>
                        </a:ext>
                      </a:extLst>
                    </a:gridCol>
                    <a:gridCol w="816536">
                      <a:extLst>
                        <a:ext uri="{9D8B030D-6E8A-4147-A177-3AD203B41FA5}">
                          <a16:colId xmlns:a16="http://schemas.microsoft.com/office/drawing/2014/main" val="3654412853"/>
                        </a:ext>
                      </a:extLst>
                    </a:gridCol>
                    <a:gridCol w="816536">
                      <a:extLst>
                        <a:ext uri="{9D8B030D-6E8A-4147-A177-3AD203B41FA5}">
                          <a16:colId xmlns:a16="http://schemas.microsoft.com/office/drawing/2014/main" val="2694169632"/>
                        </a:ext>
                      </a:extLst>
                    </a:gridCol>
                    <a:gridCol w="671926">
                      <a:extLst>
                        <a:ext uri="{9D8B030D-6E8A-4147-A177-3AD203B41FA5}">
                          <a16:colId xmlns:a16="http://schemas.microsoft.com/office/drawing/2014/main" val="3725000922"/>
                        </a:ext>
                      </a:extLst>
                    </a:gridCol>
                  </a:tblGrid>
                  <a:tr h="370840">
                    <a:tc>
                      <a:txBody>
                        <a:bodyPr/>
                        <a:lstStyle/>
                        <a:p>
                          <a:pPr algn="ctr"/>
                          <a:r>
                            <a:rPr lang="en-US" altLang="zh-TW" dirty="0">
                              <a:solidFill>
                                <a:schemeClr val="tx1"/>
                              </a:solidFill>
                            </a:rPr>
                            <a:t>Training set</a:t>
                          </a:r>
                          <a:endParaRPr lang="zh-TW" altLang="en-US" dirty="0">
                            <a:solidFill>
                              <a:schemeClr val="tx1"/>
                            </a:solidFill>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 altLang="zh-TW" sz="1800" i="1" smtClean="0">
                                        <a:solidFill>
                                          <a:schemeClr val="tx1"/>
                                        </a:solidFill>
                                        <a:latin typeface="Cambria Math" panose="02040503050406030204" pitchFamily="18" charset="0"/>
                                        <a:ea typeface="Cambria Math" panose="02040503050406030204" pitchFamily="18" charset="0"/>
                                      </a:rPr>
                                    </m:ctrlPr>
                                  </m:sSubPr>
                                  <m:e>
                                    <m:r>
                                      <m:rPr>
                                        <m:nor/>
                                      </m:rPr>
                                      <a:rPr lang="en-US" altLang="zh-TW" sz="1800" b="1" i="0" smtClean="0">
                                        <a:solidFill>
                                          <a:schemeClr val="tx1"/>
                                        </a:solidFill>
                                        <a:latin typeface="Cambria Math" panose="02040503050406030204" pitchFamily="18" charset="0"/>
                                        <a:ea typeface="Cambria Math" panose="02040503050406030204" pitchFamily="18" charset="0"/>
                                      </a:rPr>
                                      <m:t>x</m:t>
                                    </m:r>
                                  </m:e>
                                  <m:sub>
                                    <m:r>
                                      <a:rPr lang="en-US" altLang="zh-TW" b="0" i="1" dirty="0" smtClean="0">
                                        <a:solidFill>
                                          <a:schemeClr val="tx1"/>
                                        </a:solidFill>
                                        <a:latin typeface="Cambria Math" panose="02040503050406030204" pitchFamily="18" charset="0"/>
                                      </a:rPr>
                                      <m:t>1</m:t>
                                    </m:r>
                                  </m:sub>
                                </m:sSub>
                              </m:oMath>
                            </m:oMathPara>
                          </a14:m>
                          <a:endParaRPr lang="zh-TW" altLang="en-US" dirty="0">
                            <a:solidFill>
                              <a:schemeClr val="tx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 altLang="zh-TW" sz="1800" i="1" smtClean="0">
                                        <a:solidFill>
                                          <a:schemeClr val="tx1"/>
                                        </a:solidFill>
                                        <a:latin typeface="Cambria Math" panose="02040503050406030204" pitchFamily="18" charset="0"/>
                                        <a:ea typeface="Cambria Math" panose="02040503050406030204" pitchFamily="18" charset="0"/>
                                      </a:rPr>
                                    </m:ctrlPr>
                                  </m:sSubPr>
                                  <m:e>
                                    <m:r>
                                      <m:rPr>
                                        <m:nor/>
                                      </m:rPr>
                                      <a:rPr lang="en-US" altLang="zh-TW" sz="1800" b="1" i="0" smtClean="0">
                                        <a:solidFill>
                                          <a:schemeClr val="tx1"/>
                                        </a:solidFill>
                                        <a:latin typeface="Cambria Math" panose="02040503050406030204" pitchFamily="18" charset="0"/>
                                        <a:ea typeface="Cambria Math" panose="02040503050406030204" pitchFamily="18" charset="0"/>
                                      </a:rPr>
                                      <m:t>x</m:t>
                                    </m:r>
                                  </m:e>
                                  <m:sub>
                                    <m:r>
                                      <a:rPr lang="en-US" altLang="zh-TW" sz="1800" b="0" i="1" smtClean="0">
                                        <a:solidFill>
                                          <a:schemeClr val="tx1"/>
                                        </a:solidFill>
                                        <a:latin typeface="Cambria Math" panose="02040503050406030204" pitchFamily="18" charset="0"/>
                                        <a:ea typeface="Cambria Math" panose="02040503050406030204" pitchFamily="18" charset="0"/>
                                      </a:rPr>
                                      <m:t>2</m:t>
                                    </m:r>
                                  </m:sub>
                                </m:sSub>
                              </m:oMath>
                            </m:oMathPara>
                          </a14:m>
                          <a:endParaRPr lang="zh-TW" altLang="en-US" dirty="0">
                            <a:solidFill>
                              <a:schemeClr val="tx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 altLang="zh-TW" sz="1800" i="1" smtClean="0">
                                        <a:solidFill>
                                          <a:schemeClr val="tx1"/>
                                        </a:solidFill>
                                        <a:latin typeface="Cambria Math" panose="02040503050406030204" pitchFamily="18" charset="0"/>
                                        <a:ea typeface="Cambria Math" panose="02040503050406030204" pitchFamily="18" charset="0"/>
                                      </a:rPr>
                                    </m:ctrlPr>
                                  </m:sSubPr>
                                  <m:e>
                                    <m:r>
                                      <m:rPr>
                                        <m:nor/>
                                      </m:rPr>
                                      <a:rPr lang="en-US" altLang="zh-TW" sz="1800" b="1" i="0" smtClean="0">
                                        <a:solidFill>
                                          <a:schemeClr val="tx1"/>
                                        </a:solidFill>
                                        <a:latin typeface="Cambria Math" panose="02040503050406030204" pitchFamily="18" charset="0"/>
                                        <a:ea typeface="Cambria Math" panose="02040503050406030204" pitchFamily="18" charset="0"/>
                                      </a:rPr>
                                      <m:t>x</m:t>
                                    </m:r>
                                  </m:e>
                                  <m:sub>
                                    <m:r>
                                      <a:rPr lang="en-US" altLang="zh-TW" sz="1800" b="0" i="1" smtClean="0">
                                        <a:solidFill>
                                          <a:schemeClr val="tx1"/>
                                        </a:solidFill>
                                        <a:latin typeface="Cambria Math" panose="02040503050406030204" pitchFamily="18" charset="0"/>
                                        <a:ea typeface="Cambria Math" panose="02040503050406030204" pitchFamily="18" charset="0"/>
                                      </a:rPr>
                                      <m:t>3</m:t>
                                    </m:r>
                                  </m:sub>
                                </m:sSub>
                              </m:oMath>
                            </m:oMathPara>
                          </a14:m>
                          <a:endParaRPr lang="zh-TW" altLang="en-US" dirty="0">
                            <a:solidFill>
                              <a:schemeClr val="tx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 altLang="zh-TW" sz="1800" i="1" smtClean="0">
                                        <a:solidFill>
                                          <a:schemeClr val="tx1"/>
                                        </a:solidFill>
                                        <a:latin typeface="Cambria Math" panose="02040503050406030204" pitchFamily="18" charset="0"/>
                                        <a:ea typeface="Cambria Math" panose="02040503050406030204" pitchFamily="18" charset="0"/>
                                      </a:rPr>
                                    </m:ctrlPr>
                                  </m:sSubPr>
                                  <m:e>
                                    <m:r>
                                      <m:rPr>
                                        <m:nor/>
                                      </m:rPr>
                                      <a:rPr lang="en-US" altLang="zh-TW" sz="1800" b="1" i="0" smtClean="0">
                                        <a:solidFill>
                                          <a:schemeClr val="tx1"/>
                                        </a:solidFill>
                                        <a:latin typeface="Cambria Math" panose="02040503050406030204" pitchFamily="18" charset="0"/>
                                        <a:ea typeface="Cambria Math" panose="02040503050406030204" pitchFamily="18" charset="0"/>
                                      </a:rPr>
                                      <m:t>x</m:t>
                                    </m:r>
                                  </m:e>
                                  <m:sub>
                                    <m:r>
                                      <a:rPr lang="en-US" altLang="zh-TW" sz="1800" b="0" i="1" smtClean="0">
                                        <a:solidFill>
                                          <a:schemeClr val="tx1"/>
                                        </a:solidFill>
                                        <a:latin typeface="Cambria Math" panose="02040503050406030204" pitchFamily="18" charset="0"/>
                                        <a:ea typeface="Cambria Math" panose="02040503050406030204" pitchFamily="18" charset="0"/>
                                      </a:rPr>
                                      <m:t>4</m:t>
                                    </m:r>
                                  </m:sub>
                                </m:sSub>
                              </m:oMath>
                            </m:oMathPara>
                          </a14:m>
                          <a:endParaRPr lang="zh-TW" altLang="en-US" dirty="0">
                            <a:solidFill>
                              <a:schemeClr val="tx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 altLang="zh-TW" sz="1800" i="1" smtClean="0">
                                        <a:solidFill>
                                          <a:schemeClr val="tx1"/>
                                        </a:solidFill>
                                        <a:latin typeface="Cambria Math" panose="02040503050406030204" pitchFamily="18" charset="0"/>
                                        <a:ea typeface="Cambria Math" panose="02040503050406030204" pitchFamily="18" charset="0"/>
                                      </a:rPr>
                                    </m:ctrlPr>
                                  </m:sSubPr>
                                  <m:e>
                                    <m:r>
                                      <m:rPr>
                                        <m:nor/>
                                      </m:rPr>
                                      <a:rPr lang="en-US" altLang="zh-TW" sz="1800" b="1" i="0" smtClean="0">
                                        <a:solidFill>
                                          <a:schemeClr val="tx1"/>
                                        </a:solidFill>
                                        <a:latin typeface="Cambria Math" panose="02040503050406030204" pitchFamily="18" charset="0"/>
                                        <a:ea typeface="Cambria Math" panose="02040503050406030204" pitchFamily="18" charset="0"/>
                                      </a:rPr>
                                      <m:t>x</m:t>
                                    </m:r>
                                  </m:e>
                                  <m:sub>
                                    <m:r>
                                      <a:rPr lang="en-US" altLang="zh-TW" sz="1800" b="0" i="1" smtClean="0">
                                        <a:solidFill>
                                          <a:schemeClr val="tx1"/>
                                        </a:solidFill>
                                        <a:latin typeface="Cambria Math" panose="02040503050406030204" pitchFamily="18" charset="0"/>
                                        <a:ea typeface="Cambria Math" panose="02040503050406030204" pitchFamily="18" charset="0"/>
                                      </a:rPr>
                                      <m:t>5</m:t>
                                    </m:r>
                                  </m:sub>
                                </m:sSub>
                              </m:oMath>
                            </m:oMathPara>
                          </a14:m>
                          <a:endParaRPr lang="zh-TW" altLang="en-US" dirty="0">
                            <a:solidFill>
                              <a:schemeClr val="tx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 altLang="zh-TW" sz="1800" i="1" smtClean="0">
                                        <a:solidFill>
                                          <a:schemeClr val="tx1"/>
                                        </a:solidFill>
                                        <a:latin typeface="Cambria Math" panose="02040503050406030204" pitchFamily="18" charset="0"/>
                                        <a:ea typeface="Cambria Math" panose="02040503050406030204" pitchFamily="18" charset="0"/>
                                      </a:rPr>
                                    </m:ctrlPr>
                                  </m:sSubPr>
                                  <m:e>
                                    <m:r>
                                      <m:rPr>
                                        <m:nor/>
                                      </m:rPr>
                                      <a:rPr lang="en-US" altLang="zh-TW" sz="1800" b="1" i="0" smtClean="0">
                                        <a:solidFill>
                                          <a:schemeClr val="tx1"/>
                                        </a:solidFill>
                                        <a:latin typeface="Cambria Math" panose="02040503050406030204" pitchFamily="18" charset="0"/>
                                        <a:ea typeface="Cambria Math" panose="02040503050406030204" pitchFamily="18" charset="0"/>
                                      </a:rPr>
                                      <m:t>x</m:t>
                                    </m:r>
                                  </m:e>
                                  <m:sub>
                                    <m:r>
                                      <a:rPr lang="en-US" altLang="zh-TW" sz="1800" b="0" i="1" smtClean="0">
                                        <a:solidFill>
                                          <a:schemeClr val="tx1"/>
                                        </a:solidFill>
                                        <a:latin typeface="Cambria Math" panose="02040503050406030204" pitchFamily="18" charset="0"/>
                                        <a:ea typeface="Cambria Math" panose="02040503050406030204" pitchFamily="18" charset="0"/>
                                      </a:rPr>
                                      <m:t>6</m:t>
                                    </m:r>
                                  </m:sub>
                                </m:sSub>
                              </m:oMath>
                            </m:oMathPara>
                          </a14:m>
                          <a:endParaRPr lang="zh-TW" altLang="en-US" dirty="0">
                            <a:solidFill>
                              <a:schemeClr val="tx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 altLang="zh-TW" sz="1800" i="1" smtClean="0">
                                        <a:solidFill>
                                          <a:schemeClr val="tx1"/>
                                        </a:solidFill>
                                        <a:latin typeface="Cambria Math" panose="02040503050406030204" pitchFamily="18" charset="0"/>
                                        <a:ea typeface="Cambria Math" panose="02040503050406030204" pitchFamily="18" charset="0"/>
                                      </a:rPr>
                                    </m:ctrlPr>
                                  </m:sSubPr>
                                  <m:e>
                                    <m:r>
                                      <m:rPr>
                                        <m:nor/>
                                      </m:rPr>
                                      <a:rPr lang="en-US" altLang="zh-TW" sz="1800" b="1" i="0" smtClean="0">
                                        <a:solidFill>
                                          <a:schemeClr val="tx1"/>
                                        </a:solidFill>
                                        <a:latin typeface="Cambria Math" panose="02040503050406030204" pitchFamily="18" charset="0"/>
                                        <a:ea typeface="Cambria Math" panose="02040503050406030204" pitchFamily="18" charset="0"/>
                                      </a:rPr>
                                      <m:t>x</m:t>
                                    </m:r>
                                  </m:e>
                                  <m:sub>
                                    <m:r>
                                      <a:rPr lang="en-US" altLang="zh-TW" sz="1800" b="0" i="1" smtClean="0">
                                        <a:solidFill>
                                          <a:schemeClr val="tx1"/>
                                        </a:solidFill>
                                        <a:latin typeface="Cambria Math" panose="02040503050406030204" pitchFamily="18" charset="0"/>
                                        <a:ea typeface="Cambria Math" panose="02040503050406030204" pitchFamily="18" charset="0"/>
                                      </a:rPr>
                                      <m:t>7</m:t>
                                    </m:r>
                                  </m:sub>
                                </m:sSub>
                              </m:oMath>
                            </m:oMathPara>
                          </a14:m>
                          <a:endParaRPr lang="zh-TW" altLang="en-US" dirty="0">
                            <a:solidFill>
                              <a:schemeClr val="tx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 altLang="zh-TW" sz="1800" i="1" smtClean="0">
                                        <a:solidFill>
                                          <a:schemeClr val="tx1"/>
                                        </a:solidFill>
                                        <a:latin typeface="Cambria Math" panose="02040503050406030204" pitchFamily="18" charset="0"/>
                                        <a:ea typeface="Cambria Math" panose="02040503050406030204" pitchFamily="18" charset="0"/>
                                      </a:rPr>
                                    </m:ctrlPr>
                                  </m:sSubPr>
                                  <m:e>
                                    <m:r>
                                      <m:rPr>
                                        <m:nor/>
                                      </m:rPr>
                                      <a:rPr lang="en-US" altLang="zh-TW" sz="1800" b="1" i="0" smtClean="0">
                                        <a:solidFill>
                                          <a:schemeClr val="tx1"/>
                                        </a:solidFill>
                                        <a:latin typeface="Cambria Math" panose="02040503050406030204" pitchFamily="18" charset="0"/>
                                        <a:ea typeface="Cambria Math" panose="02040503050406030204" pitchFamily="18" charset="0"/>
                                      </a:rPr>
                                      <m:t>x</m:t>
                                    </m:r>
                                  </m:e>
                                  <m:sub>
                                    <m:r>
                                      <a:rPr lang="en-US" altLang="zh-TW" sz="1800" b="0" i="1" smtClean="0">
                                        <a:solidFill>
                                          <a:schemeClr val="tx1"/>
                                        </a:solidFill>
                                        <a:latin typeface="Cambria Math" panose="02040503050406030204" pitchFamily="18" charset="0"/>
                                        <a:ea typeface="Cambria Math" panose="02040503050406030204" pitchFamily="18" charset="0"/>
                                      </a:rPr>
                                      <m:t>8</m:t>
                                    </m:r>
                                  </m:sub>
                                </m:sSub>
                              </m:oMath>
                            </m:oMathPara>
                          </a14:m>
                          <a:endParaRPr lang="zh-TW" altLang="en-US" dirty="0">
                            <a:solidFill>
                              <a:schemeClr val="tx1"/>
                            </a:solidFill>
                          </a:endParaRPr>
                        </a:p>
                      </a:txBody>
                      <a:tcPr anchor="ctr"/>
                    </a:tc>
                    <a:tc>
                      <a:txBody>
                        <a:bodyPr/>
                        <a:lstStyle/>
                        <a:p>
                          <a:pPr algn="ctr"/>
                          <a:endParaRPr lang="zh-TW" altLang="en-US" dirty="0"/>
                        </a:p>
                      </a:txBody>
                      <a:tcPr anchor="ctr"/>
                    </a:tc>
                    <a:extLst>
                      <a:ext uri="{0D108BD9-81ED-4DB2-BD59-A6C34878D82A}">
                        <a16:rowId xmlns:a16="http://schemas.microsoft.com/office/drawing/2014/main" val="1328379289"/>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kumimoji="0" lang="en" altLang="zh-TW"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nor/>
                                      </m:rPr>
                                      <a:rPr kumimoji="0" lang="en-US" altLang="zh-TW" sz="1800" b="1"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T</m:t>
                                    </m:r>
                                  </m:e>
                                  <m:sub>
                                    <m:r>
                                      <a:rPr kumimoji="0" lang="en-US" altLang="zh-TW"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1</m:t>
                                    </m:r>
                                  </m:sub>
                                </m:sSub>
                              </m:oMath>
                            </m:oMathPara>
                          </a14:m>
                          <a:endParaRPr lang="zh-TW" altLang="en-US" dirty="0"/>
                        </a:p>
                      </a:txBody>
                      <a:tcPr anchor="ctr">
                        <a:solidFill>
                          <a:schemeClr val="accent4">
                            <a:lumMod val="60000"/>
                            <a:lumOff val="40000"/>
                          </a:schemeClr>
                        </a:solidFill>
                      </a:tcP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 altLang="zh-TW" sz="1800" i="1" smtClean="0">
                                        <a:solidFill>
                                          <a:schemeClr val="tx1"/>
                                        </a:solidFill>
                                        <a:latin typeface="Cambria Math" panose="02040503050406030204" pitchFamily="18" charset="0"/>
                                        <a:ea typeface="Cambria Math" panose="02040503050406030204" pitchFamily="18" charset="0"/>
                                      </a:rPr>
                                    </m:ctrlPr>
                                  </m:sSubPr>
                                  <m:e>
                                    <m:r>
                                      <m:rPr>
                                        <m:nor/>
                                      </m:rPr>
                                      <a:rPr lang="en-US" altLang="zh-TW" sz="1800" b="1" i="0" smtClean="0">
                                        <a:solidFill>
                                          <a:schemeClr val="tx1"/>
                                        </a:solidFill>
                                        <a:latin typeface="Cambria Math" panose="02040503050406030204" pitchFamily="18" charset="0"/>
                                        <a:ea typeface="Cambria Math" panose="02040503050406030204" pitchFamily="18" charset="0"/>
                                      </a:rPr>
                                      <m:t>c</m:t>
                                    </m:r>
                                  </m:e>
                                  <m:sub>
                                    <m:r>
                                      <a:rPr lang="en-US" altLang="zh-TW" b="0" i="1" dirty="0" smtClean="0">
                                        <a:solidFill>
                                          <a:schemeClr val="tx1"/>
                                        </a:solidFill>
                                        <a:latin typeface="Cambria Math" panose="02040503050406030204" pitchFamily="18" charset="0"/>
                                      </a:rPr>
                                      <m:t>1</m:t>
                                    </m:r>
                                  </m:sub>
                                </m:sSub>
                              </m:oMath>
                            </m:oMathPara>
                          </a14:m>
                          <a:endParaRPr lang="zh-TW" altLang="en-US" dirty="0">
                            <a:solidFill>
                              <a:schemeClr val="tx1"/>
                            </a:solidFill>
                          </a:endParaRPr>
                        </a:p>
                      </a:txBody>
                      <a:tcPr anchor="ctr">
                        <a:solidFill>
                          <a:schemeClr val="accent4">
                            <a:lumMod val="60000"/>
                            <a:lumOff val="40000"/>
                          </a:schemeClr>
                        </a:solidFill>
                      </a:tcPr>
                    </a:tc>
                    <a:extLst>
                      <a:ext uri="{0D108BD9-81ED-4DB2-BD59-A6C34878D82A}">
                        <a16:rowId xmlns:a16="http://schemas.microsoft.com/office/drawing/2014/main" val="1338051271"/>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kumimoji="0" lang="en" altLang="zh-TW"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nor/>
                                      </m:rPr>
                                      <a:rPr kumimoji="0" lang="en-US" altLang="zh-TW" sz="1800" b="1"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T</m:t>
                                    </m:r>
                                  </m:e>
                                  <m:sub>
                                    <m: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b>
                                </m:sSub>
                              </m:oMath>
                            </m:oMathPara>
                          </a14:m>
                          <a:endParaRPr lang="zh-TW" altLang="en-US" dirty="0"/>
                        </a:p>
                      </a:txBody>
                      <a:tcPr anchor="ctr">
                        <a:solidFill>
                          <a:schemeClr val="accent4">
                            <a:lumMod val="60000"/>
                            <a:lumOff val="40000"/>
                          </a:schemeClr>
                        </a:solidFill>
                      </a:tcPr>
                    </a:tc>
                    <a:tc>
                      <a:txBody>
                        <a:bodyPr/>
                        <a:lstStyle/>
                        <a:p>
                          <a:pPr algn="ct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 altLang="zh-TW" sz="1800" i="1" smtClean="0">
                                        <a:solidFill>
                                          <a:schemeClr val="tx1"/>
                                        </a:solidFill>
                                        <a:latin typeface="Cambria Math" panose="02040503050406030204" pitchFamily="18" charset="0"/>
                                        <a:ea typeface="Cambria Math" panose="02040503050406030204" pitchFamily="18" charset="0"/>
                                      </a:rPr>
                                    </m:ctrlPr>
                                  </m:sSubPr>
                                  <m:e>
                                    <m:r>
                                      <m:rPr>
                                        <m:nor/>
                                      </m:rPr>
                                      <a:rPr lang="en-US" altLang="zh-TW" sz="1800" b="1" i="0" smtClean="0">
                                        <a:solidFill>
                                          <a:schemeClr val="tx1"/>
                                        </a:solidFill>
                                        <a:latin typeface="Cambria Math" panose="02040503050406030204" pitchFamily="18" charset="0"/>
                                        <a:ea typeface="Cambria Math" panose="02040503050406030204" pitchFamily="18" charset="0"/>
                                      </a:rPr>
                                      <m:t>c</m:t>
                                    </m:r>
                                  </m:e>
                                  <m:sub>
                                    <m:r>
                                      <a:rPr lang="en-US" altLang="zh-TW" sz="1800" b="0" i="1" smtClean="0">
                                        <a:solidFill>
                                          <a:schemeClr val="tx1"/>
                                        </a:solidFill>
                                        <a:latin typeface="Cambria Math" panose="02040503050406030204" pitchFamily="18" charset="0"/>
                                        <a:ea typeface="Cambria Math" panose="02040503050406030204" pitchFamily="18" charset="0"/>
                                      </a:rPr>
                                      <m:t>2</m:t>
                                    </m:r>
                                  </m:sub>
                                </m:sSub>
                              </m:oMath>
                            </m:oMathPara>
                          </a14:m>
                          <a:endParaRPr lang="zh-TW" altLang="en-US" dirty="0">
                            <a:solidFill>
                              <a:schemeClr val="tx1"/>
                            </a:solidFill>
                          </a:endParaRPr>
                        </a:p>
                      </a:txBody>
                      <a:tcPr anchor="ctr">
                        <a:solidFill>
                          <a:schemeClr val="accent4">
                            <a:lumMod val="60000"/>
                            <a:lumOff val="40000"/>
                          </a:schemeClr>
                        </a:solidFill>
                      </a:tcPr>
                    </a:tc>
                    <a:extLst>
                      <a:ext uri="{0D108BD9-81ED-4DB2-BD59-A6C34878D82A}">
                        <a16:rowId xmlns:a16="http://schemas.microsoft.com/office/drawing/2014/main" val="313671920"/>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kumimoji="0" lang="en" altLang="zh-TW"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nor/>
                                      </m:rPr>
                                      <a:rPr kumimoji="0" lang="en-US" altLang="zh-TW" sz="1800" b="1"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T</m:t>
                                    </m:r>
                                  </m:e>
                                  <m:sub>
                                    <m:r>
                                      <a:rPr kumimoji="0" lang="en-US" altLang="zh-TW"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3</m:t>
                                    </m:r>
                                  </m:sub>
                                </m:sSub>
                              </m:oMath>
                            </m:oMathPara>
                          </a14:m>
                          <a:endParaRPr lang="zh-TW" altLang="en-US" dirty="0"/>
                        </a:p>
                      </a:txBody>
                      <a:tcPr anchor="ctr">
                        <a:solidFill>
                          <a:schemeClr val="accent4">
                            <a:lumMod val="60000"/>
                            <a:lumOff val="40000"/>
                          </a:schemeClr>
                        </a:solidFill>
                      </a:tcP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 altLang="zh-TW" sz="1800" i="1" smtClean="0">
                                        <a:solidFill>
                                          <a:schemeClr val="tx1"/>
                                        </a:solidFill>
                                        <a:latin typeface="Cambria Math" panose="02040503050406030204" pitchFamily="18" charset="0"/>
                                        <a:ea typeface="Cambria Math" panose="02040503050406030204" pitchFamily="18" charset="0"/>
                                      </a:rPr>
                                    </m:ctrlPr>
                                  </m:sSubPr>
                                  <m:e>
                                    <m:r>
                                      <m:rPr>
                                        <m:nor/>
                                      </m:rPr>
                                      <a:rPr lang="en-US" altLang="zh-TW" sz="1800" b="1" i="0" smtClean="0">
                                        <a:solidFill>
                                          <a:schemeClr val="tx1"/>
                                        </a:solidFill>
                                        <a:latin typeface="Cambria Math" panose="02040503050406030204" pitchFamily="18" charset="0"/>
                                        <a:ea typeface="Cambria Math" panose="02040503050406030204" pitchFamily="18" charset="0"/>
                                      </a:rPr>
                                      <m:t>c</m:t>
                                    </m:r>
                                  </m:e>
                                  <m:sub>
                                    <m:r>
                                      <a:rPr lang="en-US" altLang="zh-TW" sz="1800" b="0" i="1" smtClean="0">
                                        <a:solidFill>
                                          <a:schemeClr val="tx1"/>
                                        </a:solidFill>
                                        <a:latin typeface="Cambria Math" panose="02040503050406030204" pitchFamily="18" charset="0"/>
                                        <a:ea typeface="Cambria Math" panose="02040503050406030204" pitchFamily="18" charset="0"/>
                                      </a:rPr>
                                      <m:t>3</m:t>
                                    </m:r>
                                  </m:sub>
                                </m:sSub>
                              </m:oMath>
                            </m:oMathPara>
                          </a14:m>
                          <a:endParaRPr lang="zh-TW" altLang="en-US" dirty="0">
                            <a:solidFill>
                              <a:schemeClr val="tx1"/>
                            </a:solidFill>
                          </a:endParaRPr>
                        </a:p>
                      </a:txBody>
                      <a:tcPr anchor="ctr">
                        <a:solidFill>
                          <a:schemeClr val="accent4">
                            <a:lumMod val="60000"/>
                            <a:lumOff val="40000"/>
                          </a:schemeClr>
                        </a:solidFill>
                      </a:tcPr>
                    </a:tc>
                    <a:extLst>
                      <a:ext uri="{0D108BD9-81ED-4DB2-BD59-A6C34878D82A}">
                        <a16:rowId xmlns:a16="http://schemas.microsoft.com/office/drawing/2014/main" val="961827665"/>
                      </a:ext>
                    </a:extLst>
                  </a:tr>
                </a:tbl>
              </a:graphicData>
            </a:graphic>
          </p:graphicFrame>
        </mc:Choice>
        <mc:Fallback xmlns="">
          <p:graphicFrame>
            <p:nvGraphicFramePr>
              <p:cNvPr id="4" name="表格 3">
                <a:extLst>
                  <a:ext uri="{FF2B5EF4-FFF2-40B4-BE49-F238E27FC236}">
                    <a16:creationId xmlns:a16="http://schemas.microsoft.com/office/drawing/2014/main" id="{23FF21C4-81C7-6947-B807-CD9730590C70}"/>
                  </a:ext>
                </a:extLst>
              </p:cNvPr>
              <p:cNvGraphicFramePr>
                <a:graphicFrameLocks noGrp="1"/>
              </p:cNvGraphicFramePr>
              <p:nvPr>
                <p:extLst>
                  <p:ext uri="{D42A27DB-BD31-4B8C-83A1-F6EECF244321}">
                    <p14:modId xmlns:p14="http://schemas.microsoft.com/office/powerpoint/2010/main" val="313607403"/>
                  </p:ext>
                </p:extLst>
              </p:nvPr>
            </p:nvGraphicFramePr>
            <p:xfrm>
              <a:off x="277180" y="2862070"/>
              <a:ext cx="8589640" cy="1483360"/>
            </p:xfrm>
            <a:graphic>
              <a:graphicData uri="http://schemas.openxmlformats.org/drawingml/2006/table">
                <a:tbl>
                  <a:tblPr firstRow="1" bandRow="1">
                    <a:tableStyleId>{00A15C55-8517-42AA-B614-E9B94910E393}</a:tableStyleId>
                  </a:tblPr>
                  <a:tblGrid>
                    <a:gridCol w="1385426">
                      <a:extLst>
                        <a:ext uri="{9D8B030D-6E8A-4147-A177-3AD203B41FA5}">
                          <a16:colId xmlns:a16="http://schemas.microsoft.com/office/drawing/2014/main" val="3489939625"/>
                        </a:ext>
                      </a:extLst>
                    </a:gridCol>
                    <a:gridCol w="816536">
                      <a:extLst>
                        <a:ext uri="{9D8B030D-6E8A-4147-A177-3AD203B41FA5}">
                          <a16:colId xmlns:a16="http://schemas.microsoft.com/office/drawing/2014/main" val="3388510853"/>
                        </a:ext>
                      </a:extLst>
                    </a:gridCol>
                    <a:gridCol w="816536">
                      <a:extLst>
                        <a:ext uri="{9D8B030D-6E8A-4147-A177-3AD203B41FA5}">
                          <a16:colId xmlns:a16="http://schemas.microsoft.com/office/drawing/2014/main" val="1618353145"/>
                        </a:ext>
                      </a:extLst>
                    </a:gridCol>
                    <a:gridCol w="816536">
                      <a:extLst>
                        <a:ext uri="{9D8B030D-6E8A-4147-A177-3AD203B41FA5}">
                          <a16:colId xmlns:a16="http://schemas.microsoft.com/office/drawing/2014/main" val="3563296725"/>
                        </a:ext>
                      </a:extLst>
                    </a:gridCol>
                    <a:gridCol w="816536">
                      <a:extLst>
                        <a:ext uri="{9D8B030D-6E8A-4147-A177-3AD203B41FA5}">
                          <a16:colId xmlns:a16="http://schemas.microsoft.com/office/drawing/2014/main" val="3418877803"/>
                        </a:ext>
                      </a:extLst>
                    </a:gridCol>
                    <a:gridCol w="816536">
                      <a:extLst>
                        <a:ext uri="{9D8B030D-6E8A-4147-A177-3AD203B41FA5}">
                          <a16:colId xmlns:a16="http://schemas.microsoft.com/office/drawing/2014/main" val="2324141196"/>
                        </a:ext>
                      </a:extLst>
                    </a:gridCol>
                    <a:gridCol w="816536">
                      <a:extLst>
                        <a:ext uri="{9D8B030D-6E8A-4147-A177-3AD203B41FA5}">
                          <a16:colId xmlns:a16="http://schemas.microsoft.com/office/drawing/2014/main" val="1449833530"/>
                        </a:ext>
                      </a:extLst>
                    </a:gridCol>
                    <a:gridCol w="816536">
                      <a:extLst>
                        <a:ext uri="{9D8B030D-6E8A-4147-A177-3AD203B41FA5}">
                          <a16:colId xmlns:a16="http://schemas.microsoft.com/office/drawing/2014/main" val="3654412853"/>
                        </a:ext>
                      </a:extLst>
                    </a:gridCol>
                    <a:gridCol w="816536">
                      <a:extLst>
                        <a:ext uri="{9D8B030D-6E8A-4147-A177-3AD203B41FA5}">
                          <a16:colId xmlns:a16="http://schemas.microsoft.com/office/drawing/2014/main" val="2694169632"/>
                        </a:ext>
                      </a:extLst>
                    </a:gridCol>
                    <a:gridCol w="671926">
                      <a:extLst>
                        <a:ext uri="{9D8B030D-6E8A-4147-A177-3AD203B41FA5}">
                          <a16:colId xmlns:a16="http://schemas.microsoft.com/office/drawing/2014/main" val="3725000922"/>
                        </a:ext>
                      </a:extLst>
                    </a:gridCol>
                  </a:tblGrid>
                  <a:tr h="370840">
                    <a:tc>
                      <a:txBody>
                        <a:bodyPr/>
                        <a:lstStyle/>
                        <a:p>
                          <a:pPr algn="ctr"/>
                          <a:r>
                            <a:rPr lang="en-US" altLang="zh-TW" dirty="0">
                              <a:solidFill>
                                <a:schemeClr val="tx1"/>
                              </a:solidFill>
                            </a:rPr>
                            <a:t>Training set</a:t>
                          </a:r>
                          <a:endParaRPr lang="zh-TW" altLang="en-US" dirty="0">
                            <a:solidFill>
                              <a:schemeClr val="tx1"/>
                            </a:solidFill>
                          </a:endParaRPr>
                        </a:p>
                      </a:txBody>
                      <a:tcPr anchor="ctr"/>
                    </a:tc>
                    <a:tc>
                      <a:txBody>
                        <a:bodyPr/>
                        <a:lstStyle/>
                        <a:p>
                          <a:endParaRPr lang="zh-TW"/>
                        </a:p>
                      </a:txBody>
                      <a:tcPr anchor="ctr">
                        <a:blipFill>
                          <a:blip r:embed="rId2"/>
                          <a:stretch>
                            <a:fillRect l="-167692" t="-6667" r="-776923" b="-313333"/>
                          </a:stretch>
                        </a:blipFill>
                      </a:tcPr>
                    </a:tc>
                    <a:tc>
                      <a:txBody>
                        <a:bodyPr/>
                        <a:lstStyle/>
                        <a:p>
                          <a:endParaRPr lang="zh-TW"/>
                        </a:p>
                      </a:txBody>
                      <a:tcPr anchor="ctr">
                        <a:blipFill>
                          <a:blip r:embed="rId2"/>
                          <a:stretch>
                            <a:fillRect l="-271875" t="-6667" r="-689063" b="-313333"/>
                          </a:stretch>
                        </a:blipFill>
                      </a:tcPr>
                    </a:tc>
                    <a:tc>
                      <a:txBody>
                        <a:bodyPr/>
                        <a:lstStyle/>
                        <a:p>
                          <a:endParaRPr lang="zh-TW"/>
                        </a:p>
                      </a:txBody>
                      <a:tcPr anchor="ctr">
                        <a:blipFill>
                          <a:blip r:embed="rId2"/>
                          <a:stretch>
                            <a:fillRect l="-366154" t="-6667" r="-578462" b="-313333"/>
                          </a:stretch>
                        </a:blipFill>
                      </a:tcPr>
                    </a:tc>
                    <a:tc>
                      <a:txBody>
                        <a:bodyPr/>
                        <a:lstStyle/>
                        <a:p>
                          <a:endParaRPr lang="zh-TW"/>
                        </a:p>
                      </a:txBody>
                      <a:tcPr anchor="ctr">
                        <a:blipFill>
                          <a:blip r:embed="rId2"/>
                          <a:stretch>
                            <a:fillRect l="-473438" t="-6667" r="-487500" b="-313333"/>
                          </a:stretch>
                        </a:blipFill>
                      </a:tcPr>
                    </a:tc>
                    <a:tc>
                      <a:txBody>
                        <a:bodyPr/>
                        <a:lstStyle/>
                        <a:p>
                          <a:endParaRPr lang="zh-TW"/>
                        </a:p>
                      </a:txBody>
                      <a:tcPr anchor="ctr">
                        <a:blipFill>
                          <a:blip r:embed="rId2"/>
                          <a:stretch>
                            <a:fillRect l="-564615" t="-6667" r="-380000" b="-313333"/>
                          </a:stretch>
                        </a:blipFill>
                      </a:tcPr>
                    </a:tc>
                    <a:tc>
                      <a:txBody>
                        <a:bodyPr/>
                        <a:lstStyle/>
                        <a:p>
                          <a:endParaRPr lang="zh-TW"/>
                        </a:p>
                      </a:txBody>
                      <a:tcPr anchor="ctr">
                        <a:blipFill>
                          <a:blip r:embed="rId2"/>
                          <a:stretch>
                            <a:fillRect l="-675000" t="-6667" r="-285938" b="-313333"/>
                          </a:stretch>
                        </a:blipFill>
                      </a:tcPr>
                    </a:tc>
                    <a:tc>
                      <a:txBody>
                        <a:bodyPr/>
                        <a:lstStyle/>
                        <a:p>
                          <a:endParaRPr lang="zh-TW"/>
                        </a:p>
                      </a:txBody>
                      <a:tcPr anchor="ctr">
                        <a:blipFill>
                          <a:blip r:embed="rId2"/>
                          <a:stretch>
                            <a:fillRect l="-763077" t="-6667" r="-181538" b="-313333"/>
                          </a:stretch>
                        </a:blipFill>
                      </a:tcPr>
                    </a:tc>
                    <a:tc>
                      <a:txBody>
                        <a:bodyPr/>
                        <a:lstStyle/>
                        <a:p>
                          <a:endParaRPr lang="zh-TW"/>
                        </a:p>
                      </a:txBody>
                      <a:tcPr anchor="ctr">
                        <a:blipFill>
                          <a:blip r:embed="rId2"/>
                          <a:stretch>
                            <a:fillRect l="-876563" t="-6667" r="-84375" b="-313333"/>
                          </a:stretch>
                        </a:blipFill>
                      </a:tcPr>
                    </a:tc>
                    <a:tc>
                      <a:txBody>
                        <a:bodyPr/>
                        <a:lstStyle/>
                        <a:p>
                          <a:pPr algn="ctr"/>
                          <a:endParaRPr lang="zh-TW" altLang="en-US" dirty="0"/>
                        </a:p>
                      </a:txBody>
                      <a:tcPr anchor="ctr"/>
                    </a:tc>
                    <a:extLst>
                      <a:ext uri="{0D108BD9-81ED-4DB2-BD59-A6C34878D82A}">
                        <a16:rowId xmlns:a16="http://schemas.microsoft.com/office/drawing/2014/main" val="1328379289"/>
                      </a:ext>
                    </a:extLst>
                  </a:tr>
                  <a:tr h="370840">
                    <a:tc>
                      <a:txBody>
                        <a:bodyPr/>
                        <a:lstStyle/>
                        <a:p>
                          <a:endParaRPr lang="zh-TW"/>
                        </a:p>
                      </a:txBody>
                      <a:tcPr anchor="ctr">
                        <a:blipFill>
                          <a:blip r:embed="rId2"/>
                          <a:stretch>
                            <a:fillRect t="-110345" r="-522936" b="-224138"/>
                          </a:stretch>
                        </a:blipFill>
                      </a:tcP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endParaRPr lang="zh-TW" altLang="en-US" dirty="0"/>
                        </a:p>
                      </a:txBody>
                      <a:tcPr anchor="ctr"/>
                    </a:tc>
                    <a:tc>
                      <a:txBody>
                        <a:bodyPr/>
                        <a:lstStyle/>
                        <a:p>
                          <a:pPr algn="ctr"/>
                          <a:r>
                            <a:rPr lang="en-US" altLang="zh-TW" dirty="0"/>
                            <a:t>1</a:t>
                          </a:r>
                          <a:endParaRPr lang="zh-TW" altLang="en-US" dirty="0"/>
                        </a:p>
                      </a:txBody>
                      <a:tcPr anchor="ctr"/>
                    </a:tc>
                    <a:tc>
                      <a:txBody>
                        <a:bodyPr/>
                        <a:lstStyle/>
                        <a:p>
                          <a:endParaRPr lang="zh-TW"/>
                        </a:p>
                      </a:txBody>
                      <a:tcPr anchor="ctr">
                        <a:blipFill>
                          <a:blip r:embed="rId2"/>
                          <a:stretch>
                            <a:fillRect l="-1179245" t="-110345" r="-1887" b="-224138"/>
                          </a:stretch>
                        </a:blipFill>
                      </a:tcPr>
                    </a:tc>
                    <a:extLst>
                      <a:ext uri="{0D108BD9-81ED-4DB2-BD59-A6C34878D82A}">
                        <a16:rowId xmlns:a16="http://schemas.microsoft.com/office/drawing/2014/main" val="1338051271"/>
                      </a:ext>
                    </a:extLst>
                  </a:tr>
                  <a:tr h="370840">
                    <a:tc>
                      <a:txBody>
                        <a:bodyPr/>
                        <a:lstStyle/>
                        <a:p>
                          <a:endParaRPr lang="zh-TW"/>
                        </a:p>
                      </a:txBody>
                      <a:tcPr anchor="ctr">
                        <a:blipFill>
                          <a:blip r:embed="rId2"/>
                          <a:stretch>
                            <a:fillRect t="-203333" r="-522936" b="-116667"/>
                          </a:stretch>
                        </a:blipFill>
                      </a:tcPr>
                    </a:tc>
                    <a:tc>
                      <a:txBody>
                        <a:bodyPr/>
                        <a:lstStyle/>
                        <a:p>
                          <a:pPr algn="ct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endParaRPr lang="zh-TW" altLang="en-US" dirty="0"/>
                        </a:p>
                      </a:txBody>
                      <a:tcPr anchor="ctr"/>
                    </a:tc>
                    <a:tc>
                      <a:txBody>
                        <a:bodyPr/>
                        <a:lstStyle/>
                        <a:p>
                          <a:endParaRPr lang="zh-TW"/>
                        </a:p>
                      </a:txBody>
                      <a:tcPr anchor="ctr">
                        <a:blipFill>
                          <a:blip r:embed="rId2"/>
                          <a:stretch>
                            <a:fillRect l="-1179245" t="-203333" r="-1887" b="-116667"/>
                          </a:stretch>
                        </a:blipFill>
                      </a:tcPr>
                    </a:tc>
                    <a:extLst>
                      <a:ext uri="{0D108BD9-81ED-4DB2-BD59-A6C34878D82A}">
                        <a16:rowId xmlns:a16="http://schemas.microsoft.com/office/drawing/2014/main" val="313671920"/>
                      </a:ext>
                    </a:extLst>
                  </a:tr>
                  <a:tr h="370840">
                    <a:tc>
                      <a:txBody>
                        <a:bodyPr/>
                        <a:lstStyle/>
                        <a:p>
                          <a:endParaRPr lang="zh-TW"/>
                        </a:p>
                      </a:txBody>
                      <a:tcPr anchor="ctr">
                        <a:blipFill>
                          <a:blip r:embed="rId2"/>
                          <a:stretch>
                            <a:fillRect t="-313793" r="-522936" b="-20690"/>
                          </a:stretch>
                        </a:blipFill>
                      </a:tcP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endParaRPr lang="zh-TW"/>
                        </a:p>
                      </a:txBody>
                      <a:tcPr anchor="ctr">
                        <a:blipFill>
                          <a:blip r:embed="rId2"/>
                          <a:stretch>
                            <a:fillRect l="-1179245" t="-313793" r="-1887" b="-20690"/>
                          </a:stretch>
                        </a:blipFill>
                      </a:tcPr>
                    </a:tc>
                    <a:extLst>
                      <a:ext uri="{0D108BD9-81ED-4DB2-BD59-A6C34878D82A}">
                        <a16:rowId xmlns:a16="http://schemas.microsoft.com/office/drawing/2014/main" val="961827665"/>
                      </a:ext>
                    </a:extLst>
                  </a:tr>
                </a:tbl>
              </a:graphicData>
            </a:graphic>
          </p:graphicFrame>
        </mc:Fallback>
      </mc:AlternateContent>
    </p:spTree>
    <p:extLst>
      <p:ext uri="{BB962C8B-B14F-4D97-AF65-F5344CB8AC3E}">
        <p14:creationId xmlns:p14="http://schemas.microsoft.com/office/powerpoint/2010/main" val="799314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FA23B02-5BCF-E743-B023-6F6D376AD56A}"/>
              </a:ext>
            </a:extLst>
          </p:cNvPr>
          <p:cNvSpPr>
            <a:spLocks noGrp="1"/>
          </p:cNvSpPr>
          <p:nvPr>
            <p:ph type="title"/>
          </p:nvPr>
        </p:nvSpPr>
        <p:spPr/>
        <p:txBody>
          <a:bodyPr/>
          <a:lstStyle/>
          <a:p>
            <a:r>
              <a:rPr lang="en-US" altLang="zh-TW" dirty="0">
                <a:solidFill>
                  <a:schemeClr val="tx1"/>
                </a:solidFill>
                <a:latin typeface="Times" pitchFamily="2" charset="0"/>
              </a:rPr>
              <a:t>Bagging: Master classifier</a:t>
            </a:r>
            <a:br>
              <a:rPr lang="zh-TW" altLang="en-US" dirty="0">
                <a:solidFill>
                  <a:schemeClr val="tx1"/>
                </a:solidFill>
                <a:latin typeface="Times" pitchFamily="2" charset="0"/>
              </a:rPr>
            </a:br>
            <a:endParaRPr kumimoji="1" lang="zh-TW" altLang="en-US" dirty="0">
              <a:solidFill>
                <a:schemeClr val="tx1"/>
              </a:solidFill>
              <a:latin typeface="Times" pitchFamily="2" charset="0"/>
            </a:endParaRPr>
          </a:p>
        </p:txBody>
      </p:sp>
      <p:sp>
        <p:nvSpPr>
          <p:cNvPr id="3" name="內容版面配置區 2">
            <a:extLst>
              <a:ext uri="{FF2B5EF4-FFF2-40B4-BE49-F238E27FC236}">
                <a16:creationId xmlns:a16="http://schemas.microsoft.com/office/drawing/2014/main" id="{740CF2CD-1437-5E43-8EE8-DAC900AAC85C}"/>
              </a:ext>
            </a:extLst>
          </p:cNvPr>
          <p:cNvSpPr>
            <a:spLocks noGrp="1"/>
          </p:cNvSpPr>
          <p:nvPr>
            <p:ph idx="1"/>
          </p:nvPr>
        </p:nvSpPr>
        <p:spPr/>
        <p:txBody>
          <a:bodyPr/>
          <a:lstStyle/>
          <a:p>
            <a:r>
              <a:rPr lang="en-US" altLang="zh-TW" dirty="0"/>
              <a:t>A “master classifier” decides which of the two classes received more votes.</a:t>
            </a:r>
            <a:endParaRPr kumimoji="1" lang="zh-TW" altLang="en-US" dirty="0"/>
          </a:p>
          <a:p>
            <a:pPr lvl="1"/>
            <a:r>
              <a:rPr kumimoji="1" lang="en-US" altLang="zh-TW" sz="2400" dirty="0"/>
              <a:t>1: positive, 2: negative</a:t>
            </a:r>
          </a:p>
        </p:txBody>
      </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D9028769-2473-C948-AABD-D747E2168743}"/>
                  </a:ext>
                </a:extLst>
              </p:cNvPr>
              <p:cNvGraphicFramePr>
                <a:graphicFrameLocks noGrp="1"/>
              </p:cNvGraphicFramePr>
              <p:nvPr>
                <p:extLst>
                  <p:ext uri="{D42A27DB-BD31-4B8C-83A1-F6EECF244321}">
                    <p14:modId xmlns:p14="http://schemas.microsoft.com/office/powerpoint/2010/main" val="3774627259"/>
                  </p:ext>
                </p:extLst>
              </p:nvPr>
            </p:nvGraphicFramePr>
            <p:xfrm>
              <a:off x="254004" y="2996952"/>
              <a:ext cx="8615304" cy="2123440"/>
            </p:xfrm>
            <a:graphic>
              <a:graphicData uri="http://schemas.openxmlformats.org/drawingml/2006/table">
                <a:tbl>
                  <a:tblPr firstRow="1" bandRow="1">
                    <a:tableStyleId>{00A15C55-8517-42AA-B614-E9B94910E393}</a:tableStyleId>
                  </a:tblPr>
                  <a:tblGrid>
                    <a:gridCol w="1507488">
                      <a:extLst>
                        <a:ext uri="{9D8B030D-6E8A-4147-A177-3AD203B41FA5}">
                          <a16:colId xmlns:a16="http://schemas.microsoft.com/office/drawing/2014/main" val="3489939625"/>
                        </a:ext>
                      </a:extLst>
                    </a:gridCol>
                    <a:gridCol w="888477">
                      <a:extLst>
                        <a:ext uri="{9D8B030D-6E8A-4147-A177-3AD203B41FA5}">
                          <a16:colId xmlns:a16="http://schemas.microsoft.com/office/drawing/2014/main" val="3388510853"/>
                        </a:ext>
                      </a:extLst>
                    </a:gridCol>
                    <a:gridCol w="888477">
                      <a:extLst>
                        <a:ext uri="{9D8B030D-6E8A-4147-A177-3AD203B41FA5}">
                          <a16:colId xmlns:a16="http://schemas.microsoft.com/office/drawing/2014/main" val="1618353145"/>
                        </a:ext>
                      </a:extLst>
                    </a:gridCol>
                    <a:gridCol w="888477">
                      <a:extLst>
                        <a:ext uri="{9D8B030D-6E8A-4147-A177-3AD203B41FA5}">
                          <a16:colId xmlns:a16="http://schemas.microsoft.com/office/drawing/2014/main" val="3563296725"/>
                        </a:ext>
                      </a:extLst>
                    </a:gridCol>
                    <a:gridCol w="888477">
                      <a:extLst>
                        <a:ext uri="{9D8B030D-6E8A-4147-A177-3AD203B41FA5}">
                          <a16:colId xmlns:a16="http://schemas.microsoft.com/office/drawing/2014/main" val="3418877803"/>
                        </a:ext>
                      </a:extLst>
                    </a:gridCol>
                    <a:gridCol w="888477">
                      <a:extLst>
                        <a:ext uri="{9D8B030D-6E8A-4147-A177-3AD203B41FA5}">
                          <a16:colId xmlns:a16="http://schemas.microsoft.com/office/drawing/2014/main" val="2324141196"/>
                        </a:ext>
                      </a:extLst>
                    </a:gridCol>
                    <a:gridCol w="888477">
                      <a:extLst>
                        <a:ext uri="{9D8B030D-6E8A-4147-A177-3AD203B41FA5}">
                          <a16:colId xmlns:a16="http://schemas.microsoft.com/office/drawing/2014/main" val="1449833530"/>
                        </a:ext>
                      </a:extLst>
                    </a:gridCol>
                    <a:gridCol w="888477">
                      <a:extLst>
                        <a:ext uri="{9D8B030D-6E8A-4147-A177-3AD203B41FA5}">
                          <a16:colId xmlns:a16="http://schemas.microsoft.com/office/drawing/2014/main" val="3654412853"/>
                        </a:ext>
                      </a:extLst>
                    </a:gridCol>
                    <a:gridCol w="888477">
                      <a:extLst>
                        <a:ext uri="{9D8B030D-6E8A-4147-A177-3AD203B41FA5}">
                          <a16:colId xmlns:a16="http://schemas.microsoft.com/office/drawing/2014/main" val="2694169632"/>
                        </a:ext>
                      </a:extLst>
                    </a:gridCol>
                  </a:tblGrid>
                  <a:tr h="370840">
                    <a:tc>
                      <a:txBody>
                        <a:bodyPr/>
                        <a:lstStyle/>
                        <a:p>
                          <a:pPr algn="ctr"/>
                          <a:endParaRPr lang="zh-TW" alt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 altLang="zh-TW" sz="1800" i="1" smtClean="0">
                                        <a:solidFill>
                                          <a:schemeClr val="tx1"/>
                                        </a:solidFill>
                                        <a:latin typeface="Cambria Math" panose="02040503050406030204" pitchFamily="18" charset="0"/>
                                        <a:ea typeface="Cambria Math" panose="02040503050406030204" pitchFamily="18" charset="0"/>
                                      </a:rPr>
                                    </m:ctrlPr>
                                  </m:sSubPr>
                                  <m:e>
                                    <m:r>
                                      <m:rPr>
                                        <m:nor/>
                                      </m:rPr>
                                      <a:rPr lang="en-US" altLang="zh-TW" sz="1800" b="1" i="0" smtClean="0">
                                        <a:solidFill>
                                          <a:schemeClr val="tx1"/>
                                        </a:solidFill>
                                        <a:latin typeface="Cambria Math" panose="02040503050406030204" pitchFamily="18" charset="0"/>
                                        <a:ea typeface="Cambria Math" panose="02040503050406030204" pitchFamily="18" charset="0"/>
                                      </a:rPr>
                                      <m:t>x</m:t>
                                    </m:r>
                                  </m:e>
                                  <m:sub>
                                    <m:r>
                                      <a:rPr lang="en-US" altLang="zh-TW" b="0" i="1" dirty="0" smtClean="0">
                                        <a:solidFill>
                                          <a:schemeClr val="tx1"/>
                                        </a:solidFill>
                                        <a:latin typeface="Cambria Math" panose="02040503050406030204" pitchFamily="18" charset="0"/>
                                      </a:rPr>
                                      <m:t>1</m:t>
                                    </m:r>
                                  </m:sub>
                                </m:sSub>
                              </m:oMath>
                            </m:oMathPara>
                          </a14:m>
                          <a:endParaRPr lang="zh-TW" altLang="en-US" dirty="0">
                            <a:solidFill>
                              <a:schemeClr val="tx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 altLang="zh-TW" sz="1800" i="1" smtClean="0">
                                        <a:solidFill>
                                          <a:schemeClr val="tx1"/>
                                        </a:solidFill>
                                        <a:latin typeface="Cambria Math" panose="02040503050406030204" pitchFamily="18" charset="0"/>
                                        <a:ea typeface="Cambria Math" panose="02040503050406030204" pitchFamily="18" charset="0"/>
                                      </a:rPr>
                                    </m:ctrlPr>
                                  </m:sSubPr>
                                  <m:e>
                                    <m:r>
                                      <m:rPr>
                                        <m:nor/>
                                      </m:rPr>
                                      <a:rPr lang="en-US" altLang="zh-TW" sz="1800" b="1" i="0" smtClean="0">
                                        <a:solidFill>
                                          <a:schemeClr val="tx1"/>
                                        </a:solidFill>
                                        <a:latin typeface="Cambria Math" panose="02040503050406030204" pitchFamily="18" charset="0"/>
                                        <a:ea typeface="Cambria Math" panose="02040503050406030204" pitchFamily="18" charset="0"/>
                                      </a:rPr>
                                      <m:t>x</m:t>
                                    </m:r>
                                  </m:e>
                                  <m:sub>
                                    <m:r>
                                      <a:rPr lang="en-US" altLang="zh-TW" sz="1800" b="0" i="1" smtClean="0">
                                        <a:solidFill>
                                          <a:schemeClr val="tx1"/>
                                        </a:solidFill>
                                        <a:latin typeface="Cambria Math" panose="02040503050406030204" pitchFamily="18" charset="0"/>
                                        <a:ea typeface="Cambria Math" panose="02040503050406030204" pitchFamily="18" charset="0"/>
                                      </a:rPr>
                                      <m:t>2</m:t>
                                    </m:r>
                                  </m:sub>
                                </m:sSub>
                              </m:oMath>
                            </m:oMathPara>
                          </a14:m>
                          <a:endParaRPr lang="zh-TW" altLang="en-US" dirty="0">
                            <a:solidFill>
                              <a:schemeClr val="tx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 altLang="zh-TW" sz="1800" i="1" smtClean="0">
                                        <a:solidFill>
                                          <a:schemeClr val="tx1"/>
                                        </a:solidFill>
                                        <a:latin typeface="Cambria Math" panose="02040503050406030204" pitchFamily="18" charset="0"/>
                                        <a:ea typeface="Cambria Math" panose="02040503050406030204" pitchFamily="18" charset="0"/>
                                      </a:rPr>
                                    </m:ctrlPr>
                                  </m:sSubPr>
                                  <m:e>
                                    <m:r>
                                      <m:rPr>
                                        <m:nor/>
                                      </m:rPr>
                                      <a:rPr lang="en-US" altLang="zh-TW" sz="1800" b="1" i="0" smtClean="0">
                                        <a:solidFill>
                                          <a:schemeClr val="tx1"/>
                                        </a:solidFill>
                                        <a:latin typeface="Cambria Math" panose="02040503050406030204" pitchFamily="18" charset="0"/>
                                        <a:ea typeface="Cambria Math" panose="02040503050406030204" pitchFamily="18" charset="0"/>
                                      </a:rPr>
                                      <m:t>x</m:t>
                                    </m:r>
                                  </m:e>
                                  <m:sub>
                                    <m:r>
                                      <a:rPr lang="en-US" altLang="zh-TW" sz="1800" b="0" i="1" smtClean="0">
                                        <a:solidFill>
                                          <a:schemeClr val="tx1"/>
                                        </a:solidFill>
                                        <a:latin typeface="Cambria Math" panose="02040503050406030204" pitchFamily="18" charset="0"/>
                                        <a:ea typeface="Cambria Math" panose="02040503050406030204" pitchFamily="18" charset="0"/>
                                      </a:rPr>
                                      <m:t>3</m:t>
                                    </m:r>
                                  </m:sub>
                                </m:sSub>
                              </m:oMath>
                            </m:oMathPara>
                          </a14:m>
                          <a:endParaRPr lang="zh-TW" altLang="en-US" dirty="0">
                            <a:solidFill>
                              <a:schemeClr val="tx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 altLang="zh-TW" sz="1800" i="1" smtClean="0">
                                        <a:solidFill>
                                          <a:schemeClr val="tx1"/>
                                        </a:solidFill>
                                        <a:latin typeface="Cambria Math" panose="02040503050406030204" pitchFamily="18" charset="0"/>
                                        <a:ea typeface="Cambria Math" panose="02040503050406030204" pitchFamily="18" charset="0"/>
                                      </a:rPr>
                                    </m:ctrlPr>
                                  </m:sSubPr>
                                  <m:e>
                                    <m:r>
                                      <m:rPr>
                                        <m:nor/>
                                      </m:rPr>
                                      <a:rPr lang="en-US" altLang="zh-TW" sz="1800" b="1" i="0" smtClean="0">
                                        <a:solidFill>
                                          <a:schemeClr val="tx1"/>
                                        </a:solidFill>
                                        <a:latin typeface="Cambria Math" panose="02040503050406030204" pitchFamily="18" charset="0"/>
                                        <a:ea typeface="Cambria Math" panose="02040503050406030204" pitchFamily="18" charset="0"/>
                                      </a:rPr>
                                      <m:t>x</m:t>
                                    </m:r>
                                  </m:e>
                                  <m:sub>
                                    <m:r>
                                      <a:rPr lang="en-US" altLang="zh-TW" sz="1800" b="0" i="1" smtClean="0">
                                        <a:solidFill>
                                          <a:schemeClr val="tx1"/>
                                        </a:solidFill>
                                        <a:latin typeface="Cambria Math" panose="02040503050406030204" pitchFamily="18" charset="0"/>
                                        <a:ea typeface="Cambria Math" panose="02040503050406030204" pitchFamily="18" charset="0"/>
                                      </a:rPr>
                                      <m:t>4</m:t>
                                    </m:r>
                                  </m:sub>
                                </m:sSub>
                              </m:oMath>
                            </m:oMathPara>
                          </a14:m>
                          <a:endParaRPr lang="zh-TW" altLang="en-US" dirty="0">
                            <a:solidFill>
                              <a:schemeClr val="tx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 altLang="zh-TW" sz="1800" i="1" smtClean="0">
                                        <a:solidFill>
                                          <a:schemeClr val="tx1"/>
                                        </a:solidFill>
                                        <a:latin typeface="Cambria Math" panose="02040503050406030204" pitchFamily="18" charset="0"/>
                                        <a:ea typeface="Cambria Math" panose="02040503050406030204" pitchFamily="18" charset="0"/>
                                      </a:rPr>
                                    </m:ctrlPr>
                                  </m:sSubPr>
                                  <m:e>
                                    <m:r>
                                      <m:rPr>
                                        <m:nor/>
                                      </m:rPr>
                                      <a:rPr lang="en-US" altLang="zh-TW" sz="1800" b="1" i="0" smtClean="0">
                                        <a:solidFill>
                                          <a:schemeClr val="tx1"/>
                                        </a:solidFill>
                                        <a:latin typeface="Cambria Math" panose="02040503050406030204" pitchFamily="18" charset="0"/>
                                        <a:ea typeface="Cambria Math" panose="02040503050406030204" pitchFamily="18" charset="0"/>
                                      </a:rPr>
                                      <m:t>x</m:t>
                                    </m:r>
                                  </m:e>
                                  <m:sub>
                                    <m:r>
                                      <a:rPr lang="en-US" altLang="zh-TW" sz="1800" b="0" i="1" smtClean="0">
                                        <a:solidFill>
                                          <a:schemeClr val="tx1"/>
                                        </a:solidFill>
                                        <a:latin typeface="Cambria Math" panose="02040503050406030204" pitchFamily="18" charset="0"/>
                                        <a:ea typeface="Cambria Math" panose="02040503050406030204" pitchFamily="18" charset="0"/>
                                      </a:rPr>
                                      <m:t>5</m:t>
                                    </m:r>
                                  </m:sub>
                                </m:sSub>
                              </m:oMath>
                            </m:oMathPara>
                          </a14:m>
                          <a:endParaRPr lang="zh-TW" altLang="en-US" dirty="0">
                            <a:solidFill>
                              <a:schemeClr val="tx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 altLang="zh-TW" sz="1800" i="1" smtClean="0">
                                        <a:solidFill>
                                          <a:schemeClr val="tx1"/>
                                        </a:solidFill>
                                        <a:latin typeface="Cambria Math" panose="02040503050406030204" pitchFamily="18" charset="0"/>
                                        <a:ea typeface="Cambria Math" panose="02040503050406030204" pitchFamily="18" charset="0"/>
                                      </a:rPr>
                                    </m:ctrlPr>
                                  </m:sSubPr>
                                  <m:e>
                                    <m:r>
                                      <m:rPr>
                                        <m:nor/>
                                      </m:rPr>
                                      <a:rPr lang="en-US" altLang="zh-TW" sz="1800" b="1" i="0" smtClean="0">
                                        <a:solidFill>
                                          <a:schemeClr val="tx1"/>
                                        </a:solidFill>
                                        <a:latin typeface="Cambria Math" panose="02040503050406030204" pitchFamily="18" charset="0"/>
                                        <a:ea typeface="Cambria Math" panose="02040503050406030204" pitchFamily="18" charset="0"/>
                                      </a:rPr>
                                      <m:t>x</m:t>
                                    </m:r>
                                  </m:e>
                                  <m:sub>
                                    <m:r>
                                      <a:rPr lang="en-US" altLang="zh-TW" sz="1800" b="0" i="1" smtClean="0">
                                        <a:solidFill>
                                          <a:schemeClr val="tx1"/>
                                        </a:solidFill>
                                        <a:latin typeface="Cambria Math" panose="02040503050406030204" pitchFamily="18" charset="0"/>
                                        <a:ea typeface="Cambria Math" panose="02040503050406030204" pitchFamily="18" charset="0"/>
                                      </a:rPr>
                                      <m:t>6</m:t>
                                    </m:r>
                                  </m:sub>
                                </m:sSub>
                              </m:oMath>
                            </m:oMathPara>
                          </a14:m>
                          <a:endParaRPr lang="zh-TW" altLang="en-US" dirty="0">
                            <a:solidFill>
                              <a:schemeClr val="tx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 altLang="zh-TW" sz="1800" i="1" smtClean="0">
                                        <a:solidFill>
                                          <a:schemeClr val="tx1"/>
                                        </a:solidFill>
                                        <a:latin typeface="Cambria Math" panose="02040503050406030204" pitchFamily="18" charset="0"/>
                                        <a:ea typeface="Cambria Math" panose="02040503050406030204" pitchFamily="18" charset="0"/>
                                      </a:rPr>
                                    </m:ctrlPr>
                                  </m:sSubPr>
                                  <m:e>
                                    <m:r>
                                      <m:rPr>
                                        <m:nor/>
                                      </m:rPr>
                                      <a:rPr lang="en-US" altLang="zh-TW" sz="1800" b="1" i="0" smtClean="0">
                                        <a:solidFill>
                                          <a:schemeClr val="tx1"/>
                                        </a:solidFill>
                                        <a:latin typeface="Cambria Math" panose="02040503050406030204" pitchFamily="18" charset="0"/>
                                        <a:ea typeface="Cambria Math" panose="02040503050406030204" pitchFamily="18" charset="0"/>
                                      </a:rPr>
                                      <m:t>x</m:t>
                                    </m:r>
                                  </m:e>
                                  <m:sub>
                                    <m:r>
                                      <a:rPr lang="en-US" altLang="zh-TW" sz="1800" b="0" i="1" smtClean="0">
                                        <a:solidFill>
                                          <a:schemeClr val="tx1"/>
                                        </a:solidFill>
                                        <a:latin typeface="Cambria Math" panose="02040503050406030204" pitchFamily="18" charset="0"/>
                                        <a:ea typeface="Cambria Math" panose="02040503050406030204" pitchFamily="18" charset="0"/>
                                      </a:rPr>
                                      <m:t>7</m:t>
                                    </m:r>
                                  </m:sub>
                                </m:sSub>
                              </m:oMath>
                            </m:oMathPara>
                          </a14:m>
                          <a:endParaRPr lang="zh-TW" altLang="en-US" dirty="0">
                            <a:solidFill>
                              <a:schemeClr val="tx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 altLang="zh-TW" sz="1800" i="1" smtClean="0">
                                        <a:solidFill>
                                          <a:schemeClr val="tx1"/>
                                        </a:solidFill>
                                        <a:latin typeface="Cambria Math" panose="02040503050406030204" pitchFamily="18" charset="0"/>
                                        <a:ea typeface="Cambria Math" panose="02040503050406030204" pitchFamily="18" charset="0"/>
                                      </a:rPr>
                                    </m:ctrlPr>
                                  </m:sSubPr>
                                  <m:e>
                                    <m:r>
                                      <m:rPr>
                                        <m:nor/>
                                      </m:rPr>
                                      <a:rPr lang="en-US" altLang="zh-TW" sz="1800" b="1" i="0" smtClean="0">
                                        <a:solidFill>
                                          <a:schemeClr val="tx1"/>
                                        </a:solidFill>
                                        <a:latin typeface="Cambria Math" panose="02040503050406030204" pitchFamily="18" charset="0"/>
                                        <a:ea typeface="Cambria Math" panose="02040503050406030204" pitchFamily="18" charset="0"/>
                                      </a:rPr>
                                      <m:t>x</m:t>
                                    </m:r>
                                  </m:e>
                                  <m:sub>
                                    <m:r>
                                      <a:rPr lang="en-US" altLang="zh-TW" sz="1800" b="0" i="1" smtClean="0">
                                        <a:solidFill>
                                          <a:schemeClr val="tx1"/>
                                        </a:solidFill>
                                        <a:latin typeface="Cambria Math" panose="02040503050406030204" pitchFamily="18" charset="0"/>
                                        <a:ea typeface="Cambria Math" panose="02040503050406030204" pitchFamily="18" charset="0"/>
                                      </a:rPr>
                                      <m:t>8</m:t>
                                    </m:r>
                                  </m:sub>
                                </m:sSub>
                              </m:oMath>
                            </m:oMathPara>
                          </a14:m>
                          <a:endParaRPr lang="zh-TW" altLang="en-US" dirty="0">
                            <a:solidFill>
                              <a:schemeClr val="tx1"/>
                            </a:solidFill>
                          </a:endParaRPr>
                        </a:p>
                      </a:txBody>
                      <a:tcPr anchor="ctr"/>
                    </a:tc>
                    <a:extLst>
                      <a:ext uri="{0D108BD9-81ED-4DB2-BD59-A6C34878D82A}">
                        <a16:rowId xmlns:a16="http://schemas.microsoft.com/office/drawing/2014/main" val="1328379289"/>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 altLang="zh-TW" sz="1800" i="1" smtClean="0">
                                        <a:solidFill>
                                          <a:schemeClr val="tx1"/>
                                        </a:solidFill>
                                        <a:latin typeface="Cambria Math" panose="02040503050406030204" pitchFamily="18" charset="0"/>
                                        <a:ea typeface="Cambria Math" panose="02040503050406030204" pitchFamily="18" charset="0"/>
                                      </a:rPr>
                                    </m:ctrlPr>
                                  </m:sSubPr>
                                  <m:e>
                                    <m:r>
                                      <m:rPr>
                                        <m:nor/>
                                      </m:rPr>
                                      <a:rPr lang="en-US" altLang="zh-TW" sz="1800" b="1" i="0" smtClean="0">
                                        <a:solidFill>
                                          <a:schemeClr val="tx1"/>
                                        </a:solidFill>
                                        <a:latin typeface="Cambria Math" panose="02040503050406030204" pitchFamily="18" charset="0"/>
                                        <a:ea typeface="Cambria Math" panose="02040503050406030204" pitchFamily="18" charset="0"/>
                                      </a:rPr>
                                      <m:t>c</m:t>
                                    </m:r>
                                  </m:e>
                                  <m:sub>
                                    <m:r>
                                      <a:rPr lang="en-US" altLang="zh-TW" b="0" i="1" dirty="0" smtClean="0">
                                        <a:solidFill>
                                          <a:schemeClr val="tx1"/>
                                        </a:solidFill>
                                        <a:latin typeface="Cambria Math" panose="02040503050406030204" pitchFamily="18" charset="0"/>
                                      </a:rPr>
                                      <m:t>1</m:t>
                                    </m:r>
                                  </m:sub>
                                </m:sSub>
                              </m:oMath>
                            </m:oMathPara>
                          </a14:m>
                          <a:endParaRPr lang="zh-TW" altLang="en-US" dirty="0">
                            <a:solidFill>
                              <a:schemeClr val="tx1"/>
                            </a:solidFill>
                          </a:endParaRPr>
                        </a:p>
                      </a:txBody>
                      <a:tcPr anchor="ctr">
                        <a:solidFill>
                          <a:schemeClr val="accent4">
                            <a:lumMod val="20000"/>
                            <a:lumOff val="80000"/>
                          </a:schemeClr>
                        </a:solidFill>
                      </a:tcP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1338051271"/>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 altLang="zh-TW" sz="1800" i="1" smtClean="0">
                                        <a:solidFill>
                                          <a:schemeClr val="tx1"/>
                                        </a:solidFill>
                                        <a:latin typeface="Cambria Math" panose="02040503050406030204" pitchFamily="18" charset="0"/>
                                        <a:ea typeface="Cambria Math" panose="02040503050406030204" pitchFamily="18" charset="0"/>
                                      </a:rPr>
                                    </m:ctrlPr>
                                  </m:sSubPr>
                                  <m:e>
                                    <m:r>
                                      <m:rPr>
                                        <m:nor/>
                                      </m:rPr>
                                      <a:rPr lang="en-US" altLang="zh-TW" sz="1800" b="1" i="0" smtClean="0">
                                        <a:solidFill>
                                          <a:schemeClr val="tx1"/>
                                        </a:solidFill>
                                        <a:latin typeface="Cambria Math" panose="02040503050406030204" pitchFamily="18" charset="0"/>
                                        <a:ea typeface="Cambria Math" panose="02040503050406030204" pitchFamily="18" charset="0"/>
                                      </a:rPr>
                                      <m:t>c</m:t>
                                    </m:r>
                                  </m:e>
                                  <m:sub>
                                    <m:r>
                                      <a:rPr lang="en-US" altLang="zh-TW" sz="1800" b="0" i="1" smtClean="0">
                                        <a:solidFill>
                                          <a:schemeClr val="tx1"/>
                                        </a:solidFill>
                                        <a:latin typeface="Cambria Math" panose="02040503050406030204" pitchFamily="18" charset="0"/>
                                        <a:ea typeface="Cambria Math" panose="02040503050406030204" pitchFamily="18" charset="0"/>
                                      </a:rPr>
                                      <m:t>2</m:t>
                                    </m:r>
                                  </m:sub>
                                </m:sSub>
                              </m:oMath>
                            </m:oMathPara>
                          </a14:m>
                          <a:endParaRPr lang="zh-TW" altLang="en-US" dirty="0">
                            <a:solidFill>
                              <a:schemeClr val="tx1"/>
                            </a:solidFill>
                          </a:endParaRPr>
                        </a:p>
                      </a:txBody>
                      <a:tcPr anchor="ctr">
                        <a:solidFill>
                          <a:schemeClr val="accent4">
                            <a:lumMod val="20000"/>
                            <a:lumOff val="80000"/>
                          </a:schemeClr>
                        </a:solidFill>
                      </a:tcP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extLst>
                      <a:ext uri="{0D108BD9-81ED-4DB2-BD59-A6C34878D82A}">
                        <a16:rowId xmlns:a16="http://schemas.microsoft.com/office/drawing/2014/main" val="313671920"/>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 altLang="zh-TW" sz="1800" i="1" smtClean="0">
                                        <a:solidFill>
                                          <a:schemeClr val="tx1"/>
                                        </a:solidFill>
                                        <a:latin typeface="Cambria Math" panose="02040503050406030204" pitchFamily="18" charset="0"/>
                                        <a:ea typeface="Cambria Math" panose="02040503050406030204" pitchFamily="18" charset="0"/>
                                      </a:rPr>
                                    </m:ctrlPr>
                                  </m:sSubPr>
                                  <m:e>
                                    <m:r>
                                      <m:rPr>
                                        <m:nor/>
                                      </m:rPr>
                                      <a:rPr lang="en-US" altLang="zh-TW" sz="1800" b="1" i="0" smtClean="0">
                                        <a:solidFill>
                                          <a:schemeClr val="tx1"/>
                                        </a:solidFill>
                                        <a:latin typeface="Cambria Math" panose="02040503050406030204" pitchFamily="18" charset="0"/>
                                        <a:ea typeface="Cambria Math" panose="02040503050406030204" pitchFamily="18" charset="0"/>
                                      </a:rPr>
                                      <m:t>c</m:t>
                                    </m:r>
                                  </m:e>
                                  <m:sub>
                                    <m:r>
                                      <a:rPr lang="en-US" altLang="zh-TW" sz="1800" b="0" i="1" smtClean="0">
                                        <a:solidFill>
                                          <a:schemeClr val="tx1"/>
                                        </a:solidFill>
                                        <a:latin typeface="Cambria Math" panose="02040503050406030204" pitchFamily="18" charset="0"/>
                                        <a:ea typeface="Cambria Math" panose="02040503050406030204" pitchFamily="18" charset="0"/>
                                      </a:rPr>
                                      <m:t>3</m:t>
                                    </m:r>
                                  </m:sub>
                                </m:sSub>
                              </m:oMath>
                            </m:oMathPara>
                          </a14:m>
                          <a:endParaRPr lang="zh-TW" altLang="en-US" dirty="0">
                            <a:solidFill>
                              <a:schemeClr val="tx1"/>
                            </a:solidFill>
                          </a:endParaRPr>
                        </a:p>
                      </a:txBody>
                      <a:tcPr anchor="ctr">
                        <a:solidFill>
                          <a:schemeClr val="accent4">
                            <a:lumMod val="20000"/>
                            <a:lumOff val="80000"/>
                          </a:schemeClr>
                        </a:solidFill>
                      </a:tcP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extLst>
                      <a:ext uri="{0D108BD9-81ED-4DB2-BD59-A6C34878D82A}">
                        <a16:rowId xmlns:a16="http://schemas.microsoft.com/office/drawing/2014/main" val="96182766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dirty="0">
                              <a:solidFill>
                                <a:srgbClr val="0070C0"/>
                              </a:solidFill>
                            </a:rPr>
                            <a:t>Master classifier</a:t>
                          </a:r>
                          <a:endParaRPr lang="zh-TW" altLang="en-US" b="1" dirty="0">
                            <a:solidFill>
                              <a:srgbClr val="0070C0"/>
                            </a:solidFill>
                          </a:endParaRPr>
                        </a:p>
                      </a:txBody>
                      <a:tcPr>
                        <a:solidFill>
                          <a:schemeClr val="accent4">
                            <a:lumMod val="60000"/>
                            <a:lumOff val="40000"/>
                          </a:schemeClr>
                        </a:solidFill>
                      </a:tcPr>
                    </a:tc>
                    <a:tc>
                      <a:txBody>
                        <a:bodyPr/>
                        <a:lstStyle/>
                        <a:p>
                          <a:pPr algn="ctr"/>
                          <a:r>
                            <a:rPr lang="en-US" altLang="zh-TW" dirty="0"/>
                            <a:t>1</a:t>
                          </a:r>
                          <a:endParaRPr lang="zh-TW" altLang="en-US" dirty="0"/>
                        </a:p>
                      </a:txBody>
                      <a:tcPr anchor="ctr">
                        <a:solidFill>
                          <a:schemeClr val="accent4">
                            <a:lumMod val="60000"/>
                            <a:lumOff val="40000"/>
                          </a:schemeClr>
                        </a:solidFill>
                      </a:tcPr>
                    </a:tc>
                    <a:tc>
                      <a:txBody>
                        <a:bodyPr/>
                        <a:lstStyle/>
                        <a:p>
                          <a:pPr algn="ctr"/>
                          <a:r>
                            <a:rPr lang="en-US" altLang="zh-TW" dirty="0"/>
                            <a:t>0</a:t>
                          </a:r>
                          <a:endParaRPr lang="zh-TW" altLang="en-US" dirty="0"/>
                        </a:p>
                      </a:txBody>
                      <a:tcPr anchor="ctr">
                        <a:solidFill>
                          <a:schemeClr val="accent4">
                            <a:lumMod val="60000"/>
                            <a:lumOff val="40000"/>
                          </a:schemeClr>
                        </a:solidFill>
                      </a:tcPr>
                    </a:tc>
                    <a:tc>
                      <a:txBody>
                        <a:bodyPr/>
                        <a:lstStyle/>
                        <a:p>
                          <a:pPr algn="ctr"/>
                          <a:r>
                            <a:rPr lang="en-US" altLang="zh-TW" dirty="0"/>
                            <a:t>0</a:t>
                          </a:r>
                          <a:endParaRPr lang="zh-TW" altLang="en-US" dirty="0"/>
                        </a:p>
                      </a:txBody>
                      <a:tcPr anchor="ctr">
                        <a:solidFill>
                          <a:schemeClr val="accent4">
                            <a:lumMod val="60000"/>
                            <a:lumOff val="40000"/>
                          </a:schemeClr>
                        </a:solidFill>
                      </a:tcPr>
                    </a:tc>
                    <a:tc>
                      <a:txBody>
                        <a:bodyPr/>
                        <a:lstStyle/>
                        <a:p>
                          <a:pPr algn="ctr"/>
                          <a:r>
                            <a:rPr lang="en-US" altLang="zh-TW" dirty="0"/>
                            <a:t>1</a:t>
                          </a:r>
                          <a:endParaRPr lang="zh-TW" altLang="en-US" dirty="0"/>
                        </a:p>
                      </a:txBody>
                      <a:tcPr anchor="ctr">
                        <a:solidFill>
                          <a:schemeClr val="accent4">
                            <a:lumMod val="60000"/>
                            <a:lumOff val="40000"/>
                          </a:schemeClr>
                        </a:solidFill>
                      </a:tcPr>
                    </a:tc>
                    <a:tc>
                      <a:txBody>
                        <a:bodyPr/>
                        <a:lstStyle/>
                        <a:p>
                          <a:pPr algn="ctr"/>
                          <a:r>
                            <a:rPr lang="en-US" altLang="zh-TW" dirty="0"/>
                            <a:t>0</a:t>
                          </a:r>
                          <a:endParaRPr lang="zh-TW" altLang="en-US" dirty="0"/>
                        </a:p>
                      </a:txBody>
                      <a:tcPr anchor="ctr">
                        <a:solidFill>
                          <a:schemeClr val="accent4">
                            <a:lumMod val="60000"/>
                            <a:lumOff val="40000"/>
                          </a:schemeClr>
                        </a:solidFill>
                      </a:tcPr>
                    </a:tc>
                    <a:tc>
                      <a:txBody>
                        <a:bodyPr/>
                        <a:lstStyle/>
                        <a:p>
                          <a:pPr algn="ctr"/>
                          <a:r>
                            <a:rPr lang="en-US" altLang="zh-TW" dirty="0"/>
                            <a:t>1</a:t>
                          </a:r>
                          <a:endParaRPr lang="zh-TW" altLang="en-US" dirty="0"/>
                        </a:p>
                      </a:txBody>
                      <a:tcPr anchor="ctr">
                        <a:solidFill>
                          <a:schemeClr val="accent4">
                            <a:lumMod val="60000"/>
                            <a:lumOff val="40000"/>
                          </a:schemeClr>
                        </a:solidFill>
                      </a:tcPr>
                    </a:tc>
                    <a:tc>
                      <a:txBody>
                        <a:bodyPr/>
                        <a:lstStyle/>
                        <a:p>
                          <a:pPr algn="ctr"/>
                          <a:r>
                            <a:rPr lang="en-US" altLang="zh-TW" dirty="0"/>
                            <a:t>1</a:t>
                          </a:r>
                          <a:endParaRPr lang="zh-TW" altLang="en-US" dirty="0"/>
                        </a:p>
                      </a:txBody>
                      <a:tcPr anchor="ctr">
                        <a:solidFill>
                          <a:schemeClr val="accent4">
                            <a:lumMod val="60000"/>
                            <a:lumOff val="40000"/>
                          </a:schemeClr>
                        </a:solidFill>
                      </a:tcPr>
                    </a:tc>
                    <a:tc>
                      <a:txBody>
                        <a:bodyPr/>
                        <a:lstStyle/>
                        <a:p>
                          <a:pPr algn="ctr"/>
                          <a:r>
                            <a:rPr lang="en-US" altLang="zh-TW" dirty="0"/>
                            <a:t>1</a:t>
                          </a:r>
                          <a:endParaRPr lang="zh-TW" altLang="en-US" dirty="0"/>
                        </a:p>
                      </a:txBody>
                      <a:tcPr anchor="ctr">
                        <a:solidFill>
                          <a:schemeClr val="accent4">
                            <a:lumMod val="60000"/>
                            <a:lumOff val="40000"/>
                          </a:schemeClr>
                        </a:solidFill>
                      </a:tcPr>
                    </a:tc>
                    <a:extLst>
                      <a:ext uri="{0D108BD9-81ED-4DB2-BD59-A6C34878D82A}">
                        <a16:rowId xmlns:a16="http://schemas.microsoft.com/office/drawing/2014/main" val="875168188"/>
                      </a:ext>
                    </a:extLst>
                  </a:tr>
                </a:tbl>
              </a:graphicData>
            </a:graphic>
          </p:graphicFrame>
        </mc:Choice>
        <mc:Fallback xmlns="">
          <p:graphicFrame>
            <p:nvGraphicFramePr>
              <p:cNvPr id="4" name="表格 3">
                <a:extLst>
                  <a:ext uri="{FF2B5EF4-FFF2-40B4-BE49-F238E27FC236}">
                    <a16:creationId xmlns:a16="http://schemas.microsoft.com/office/drawing/2014/main" id="{D9028769-2473-C948-AABD-D747E2168743}"/>
                  </a:ext>
                </a:extLst>
              </p:cNvPr>
              <p:cNvGraphicFramePr>
                <a:graphicFrameLocks noGrp="1"/>
              </p:cNvGraphicFramePr>
              <p:nvPr>
                <p:extLst>
                  <p:ext uri="{D42A27DB-BD31-4B8C-83A1-F6EECF244321}">
                    <p14:modId xmlns:p14="http://schemas.microsoft.com/office/powerpoint/2010/main" val="3774627259"/>
                  </p:ext>
                </p:extLst>
              </p:nvPr>
            </p:nvGraphicFramePr>
            <p:xfrm>
              <a:off x="254004" y="2996952"/>
              <a:ext cx="8615304" cy="2123440"/>
            </p:xfrm>
            <a:graphic>
              <a:graphicData uri="http://schemas.openxmlformats.org/drawingml/2006/table">
                <a:tbl>
                  <a:tblPr firstRow="1" bandRow="1">
                    <a:tableStyleId>{00A15C55-8517-42AA-B614-E9B94910E393}</a:tableStyleId>
                  </a:tblPr>
                  <a:tblGrid>
                    <a:gridCol w="1507488">
                      <a:extLst>
                        <a:ext uri="{9D8B030D-6E8A-4147-A177-3AD203B41FA5}">
                          <a16:colId xmlns:a16="http://schemas.microsoft.com/office/drawing/2014/main" val="3489939625"/>
                        </a:ext>
                      </a:extLst>
                    </a:gridCol>
                    <a:gridCol w="888477">
                      <a:extLst>
                        <a:ext uri="{9D8B030D-6E8A-4147-A177-3AD203B41FA5}">
                          <a16:colId xmlns:a16="http://schemas.microsoft.com/office/drawing/2014/main" val="3388510853"/>
                        </a:ext>
                      </a:extLst>
                    </a:gridCol>
                    <a:gridCol w="888477">
                      <a:extLst>
                        <a:ext uri="{9D8B030D-6E8A-4147-A177-3AD203B41FA5}">
                          <a16:colId xmlns:a16="http://schemas.microsoft.com/office/drawing/2014/main" val="1618353145"/>
                        </a:ext>
                      </a:extLst>
                    </a:gridCol>
                    <a:gridCol w="888477">
                      <a:extLst>
                        <a:ext uri="{9D8B030D-6E8A-4147-A177-3AD203B41FA5}">
                          <a16:colId xmlns:a16="http://schemas.microsoft.com/office/drawing/2014/main" val="3563296725"/>
                        </a:ext>
                      </a:extLst>
                    </a:gridCol>
                    <a:gridCol w="888477">
                      <a:extLst>
                        <a:ext uri="{9D8B030D-6E8A-4147-A177-3AD203B41FA5}">
                          <a16:colId xmlns:a16="http://schemas.microsoft.com/office/drawing/2014/main" val="3418877803"/>
                        </a:ext>
                      </a:extLst>
                    </a:gridCol>
                    <a:gridCol w="888477">
                      <a:extLst>
                        <a:ext uri="{9D8B030D-6E8A-4147-A177-3AD203B41FA5}">
                          <a16:colId xmlns:a16="http://schemas.microsoft.com/office/drawing/2014/main" val="2324141196"/>
                        </a:ext>
                      </a:extLst>
                    </a:gridCol>
                    <a:gridCol w="888477">
                      <a:extLst>
                        <a:ext uri="{9D8B030D-6E8A-4147-A177-3AD203B41FA5}">
                          <a16:colId xmlns:a16="http://schemas.microsoft.com/office/drawing/2014/main" val="1449833530"/>
                        </a:ext>
                      </a:extLst>
                    </a:gridCol>
                    <a:gridCol w="888477">
                      <a:extLst>
                        <a:ext uri="{9D8B030D-6E8A-4147-A177-3AD203B41FA5}">
                          <a16:colId xmlns:a16="http://schemas.microsoft.com/office/drawing/2014/main" val="3654412853"/>
                        </a:ext>
                      </a:extLst>
                    </a:gridCol>
                    <a:gridCol w="888477">
                      <a:extLst>
                        <a:ext uri="{9D8B030D-6E8A-4147-A177-3AD203B41FA5}">
                          <a16:colId xmlns:a16="http://schemas.microsoft.com/office/drawing/2014/main" val="2694169632"/>
                        </a:ext>
                      </a:extLst>
                    </a:gridCol>
                  </a:tblGrid>
                  <a:tr h="370840">
                    <a:tc>
                      <a:txBody>
                        <a:bodyPr/>
                        <a:lstStyle/>
                        <a:p>
                          <a:pPr algn="ctr"/>
                          <a:endParaRPr lang="zh-TW" altLang="en-US" dirty="0"/>
                        </a:p>
                      </a:txBody>
                      <a:tcPr/>
                    </a:tc>
                    <a:tc>
                      <a:txBody>
                        <a:bodyPr/>
                        <a:lstStyle/>
                        <a:p>
                          <a:endParaRPr lang="zh-TW"/>
                        </a:p>
                      </a:txBody>
                      <a:tcPr anchor="ctr">
                        <a:blipFill>
                          <a:blip r:embed="rId2"/>
                          <a:stretch>
                            <a:fillRect l="-171429" r="-701429" b="-483333"/>
                          </a:stretch>
                        </a:blipFill>
                      </a:tcPr>
                    </a:tc>
                    <a:tc>
                      <a:txBody>
                        <a:bodyPr/>
                        <a:lstStyle/>
                        <a:p>
                          <a:endParaRPr lang="zh-TW"/>
                        </a:p>
                      </a:txBody>
                      <a:tcPr anchor="ctr">
                        <a:blipFill>
                          <a:blip r:embed="rId2"/>
                          <a:stretch>
                            <a:fillRect l="-271429" r="-601429" b="-483333"/>
                          </a:stretch>
                        </a:blipFill>
                      </a:tcPr>
                    </a:tc>
                    <a:tc>
                      <a:txBody>
                        <a:bodyPr/>
                        <a:lstStyle/>
                        <a:p>
                          <a:endParaRPr lang="zh-TW"/>
                        </a:p>
                      </a:txBody>
                      <a:tcPr anchor="ctr">
                        <a:blipFill>
                          <a:blip r:embed="rId2"/>
                          <a:stretch>
                            <a:fillRect l="-371429" r="-501429" b="-483333"/>
                          </a:stretch>
                        </a:blipFill>
                      </a:tcPr>
                    </a:tc>
                    <a:tc>
                      <a:txBody>
                        <a:bodyPr/>
                        <a:lstStyle/>
                        <a:p>
                          <a:endParaRPr lang="zh-TW"/>
                        </a:p>
                      </a:txBody>
                      <a:tcPr anchor="ctr">
                        <a:blipFill>
                          <a:blip r:embed="rId2"/>
                          <a:stretch>
                            <a:fillRect l="-471429" r="-401429" b="-483333"/>
                          </a:stretch>
                        </a:blipFill>
                      </a:tcPr>
                    </a:tc>
                    <a:tc>
                      <a:txBody>
                        <a:bodyPr/>
                        <a:lstStyle/>
                        <a:p>
                          <a:endParaRPr lang="zh-TW"/>
                        </a:p>
                      </a:txBody>
                      <a:tcPr anchor="ctr">
                        <a:blipFill>
                          <a:blip r:embed="rId2"/>
                          <a:stretch>
                            <a:fillRect l="-571429" r="-301429" b="-483333"/>
                          </a:stretch>
                        </a:blipFill>
                      </a:tcPr>
                    </a:tc>
                    <a:tc>
                      <a:txBody>
                        <a:bodyPr/>
                        <a:lstStyle/>
                        <a:p>
                          <a:endParaRPr lang="zh-TW"/>
                        </a:p>
                      </a:txBody>
                      <a:tcPr anchor="ctr">
                        <a:blipFill>
                          <a:blip r:embed="rId2"/>
                          <a:stretch>
                            <a:fillRect l="-671429" r="-201429" b="-483333"/>
                          </a:stretch>
                        </a:blipFill>
                      </a:tcPr>
                    </a:tc>
                    <a:tc>
                      <a:txBody>
                        <a:bodyPr/>
                        <a:lstStyle/>
                        <a:p>
                          <a:endParaRPr lang="zh-TW"/>
                        </a:p>
                      </a:txBody>
                      <a:tcPr anchor="ctr">
                        <a:blipFill>
                          <a:blip r:embed="rId2"/>
                          <a:stretch>
                            <a:fillRect l="-771429" r="-101429" b="-483333"/>
                          </a:stretch>
                        </a:blipFill>
                      </a:tcPr>
                    </a:tc>
                    <a:tc>
                      <a:txBody>
                        <a:bodyPr/>
                        <a:lstStyle/>
                        <a:p>
                          <a:endParaRPr lang="zh-TW"/>
                        </a:p>
                      </a:txBody>
                      <a:tcPr anchor="ctr">
                        <a:blipFill>
                          <a:blip r:embed="rId2"/>
                          <a:stretch>
                            <a:fillRect l="-871429" r="-1429" b="-483333"/>
                          </a:stretch>
                        </a:blipFill>
                      </a:tcPr>
                    </a:tc>
                    <a:extLst>
                      <a:ext uri="{0D108BD9-81ED-4DB2-BD59-A6C34878D82A}">
                        <a16:rowId xmlns:a16="http://schemas.microsoft.com/office/drawing/2014/main" val="1328379289"/>
                      </a:ext>
                    </a:extLst>
                  </a:tr>
                  <a:tr h="370840">
                    <a:tc>
                      <a:txBody>
                        <a:bodyPr/>
                        <a:lstStyle/>
                        <a:p>
                          <a:endParaRPr lang="zh-TW"/>
                        </a:p>
                      </a:txBody>
                      <a:tcPr anchor="ctr">
                        <a:blipFill>
                          <a:blip r:embed="rId2"/>
                          <a:stretch>
                            <a:fillRect l="-840" t="-103448" r="-471429" b="-400000"/>
                          </a:stretch>
                        </a:blipFill>
                      </a:tcP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extLst>
                      <a:ext uri="{0D108BD9-81ED-4DB2-BD59-A6C34878D82A}">
                        <a16:rowId xmlns:a16="http://schemas.microsoft.com/office/drawing/2014/main" val="1338051271"/>
                      </a:ext>
                    </a:extLst>
                  </a:tr>
                  <a:tr h="370840">
                    <a:tc>
                      <a:txBody>
                        <a:bodyPr/>
                        <a:lstStyle/>
                        <a:p>
                          <a:endParaRPr lang="zh-TW"/>
                        </a:p>
                      </a:txBody>
                      <a:tcPr anchor="ctr">
                        <a:blipFill>
                          <a:blip r:embed="rId2"/>
                          <a:stretch>
                            <a:fillRect l="-840" t="-196667" r="-471429" b="-286667"/>
                          </a:stretch>
                        </a:blipFill>
                      </a:tcP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extLst>
                      <a:ext uri="{0D108BD9-81ED-4DB2-BD59-A6C34878D82A}">
                        <a16:rowId xmlns:a16="http://schemas.microsoft.com/office/drawing/2014/main" val="313671920"/>
                      </a:ext>
                    </a:extLst>
                  </a:tr>
                  <a:tr h="370840">
                    <a:tc>
                      <a:txBody>
                        <a:bodyPr/>
                        <a:lstStyle/>
                        <a:p>
                          <a:endParaRPr lang="zh-TW"/>
                        </a:p>
                      </a:txBody>
                      <a:tcPr anchor="ctr">
                        <a:blipFill>
                          <a:blip r:embed="rId2"/>
                          <a:stretch>
                            <a:fillRect l="-840" t="-306897" r="-471429" b="-196552"/>
                          </a:stretch>
                        </a:blipFill>
                      </a:tcP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0</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tc>
                      <a:txBody>
                        <a:bodyPr/>
                        <a:lstStyle/>
                        <a:p>
                          <a:pPr algn="ctr"/>
                          <a:r>
                            <a:rPr lang="en-US" altLang="zh-TW" dirty="0"/>
                            <a:t>1</a:t>
                          </a:r>
                          <a:endParaRPr lang="zh-TW" altLang="en-US" dirty="0"/>
                        </a:p>
                      </a:txBody>
                      <a:tcPr anchor="ctr"/>
                    </a:tc>
                    <a:extLst>
                      <a:ext uri="{0D108BD9-81ED-4DB2-BD59-A6C34878D82A}">
                        <a16:rowId xmlns:a16="http://schemas.microsoft.com/office/drawing/2014/main" val="961827665"/>
                      </a:ext>
                    </a:extLst>
                  </a:tr>
                  <a:tr h="640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dirty="0">
                              <a:solidFill>
                                <a:srgbClr val="0070C0"/>
                              </a:solidFill>
                            </a:rPr>
                            <a:t>Master classifier</a:t>
                          </a:r>
                          <a:endParaRPr lang="zh-TW" altLang="en-US" b="1" dirty="0">
                            <a:solidFill>
                              <a:srgbClr val="0070C0"/>
                            </a:solidFill>
                          </a:endParaRPr>
                        </a:p>
                      </a:txBody>
                      <a:tcPr>
                        <a:solidFill>
                          <a:schemeClr val="accent4">
                            <a:lumMod val="60000"/>
                            <a:lumOff val="40000"/>
                          </a:schemeClr>
                        </a:solidFill>
                      </a:tcPr>
                    </a:tc>
                    <a:tc>
                      <a:txBody>
                        <a:bodyPr/>
                        <a:lstStyle/>
                        <a:p>
                          <a:pPr algn="ctr"/>
                          <a:r>
                            <a:rPr lang="en-US" altLang="zh-TW" dirty="0"/>
                            <a:t>1</a:t>
                          </a:r>
                          <a:endParaRPr lang="zh-TW" altLang="en-US" dirty="0"/>
                        </a:p>
                      </a:txBody>
                      <a:tcPr anchor="ctr">
                        <a:solidFill>
                          <a:schemeClr val="accent4">
                            <a:lumMod val="60000"/>
                            <a:lumOff val="40000"/>
                          </a:schemeClr>
                        </a:solidFill>
                      </a:tcPr>
                    </a:tc>
                    <a:tc>
                      <a:txBody>
                        <a:bodyPr/>
                        <a:lstStyle/>
                        <a:p>
                          <a:pPr algn="ctr"/>
                          <a:r>
                            <a:rPr lang="en-US" altLang="zh-TW" dirty="0"/>
                            <a:t>0</a:t>
                          </a:r>
                          <a:endParaRPr lang="zh-TW" altLang="en-US" dirty="0"/>
                        </a:p>
                      </a:txBody>
                      <a:tcPr anchor="ctr">
                        <a:solidFill>
                          <a:schemeClr val="accent4">
                            <a:lumMod val="60000"/>
                            <a:lumOff val="40000"/>
                          </a:schemeClr>
                        </a:solidFill>
                      </a:tcPr>
                    </a:tc>
                    <a:tc>
                      <a:txBody>
                        <a:bodyPr/>
                        <a:lstStyle/>
                        <a:p>
                          <a:pPr algn="ctr"/>
                          <a:r>
                            <a:rPr lang="en-US" altLang="zh-TW" dirty="0"/>
                            <a:t>0</a:t>
                          </a:r>
                          <a:endParaRPr lang="zh-TW" altLang="en-US" dirty="0"/>
                        </a:p>
                      </a:txBody>
                      <a:tcPr anchor="ctr">
                        <a:solidFill>
                          <a:schemeClr val="accent4">
                            <a:lumMod val="60000"/>
                            <a:lumOff val="40000"/>
                          </a:schemeClr>
                        </a:solidFill>
                      </a:tcPr>
                    </a:tc>
                    <a:tc>
                      <a:txBody>
                        <a:bodyPr/>
                        <a:lstStyle/>
                        <a:p>
                          <a:pPr algn="ctr"/>
                          <a:r>
                            <a:rPr lang="en-US" altLang="zh-TW" dirty="0"/>
                            <a:t>1</a:t>
                          </a:r>
                          <a:endParaRPr lang="zh-TW" altLang="en-US" dirty="0"/>
                        </a:p>
                      </a:txBody>
                      <a:tcPr anchor="ctr">
                        <a:solidFill>
                          <a:schemeClr val="accent4">
                            <a:lumMod val="60000"/>
                            <a:lumOff val="40000"/>
                          </a:schemeClr>
                        </a:solidFill>
                      </a:tcPr>
                    </a:tc>
                    <a:tc>
                      <a:txBody>
                        <a:bodyPr/>
                        <a:lstStyle/>
                        <a:p>
                          <a:pPr algn="ctr"/>
                          <a:r>
                            <a:rPr lang="en-US" altLang="zh-TW" dirty="0"/>
                            <a:t>0</a:t>
                          </a:r>
                          <a:endParaRPr lang="zh-TW" altLang="en-US" dirty="0"/>
                        </a:p>
                      </a:txBody>
                      <a:tcPr anchor="ctr">
                        <a:solidFill>
                          <a:schemeClr val="accent4">
                            <a:lumMod val="60000"/>
                            <a:lumOff val="40000"/>
                          </a:schemeClr>
                        </a:solidFill>
                      </a:tcPr>
                    </a:tc>
                    <a:tc>
                      <a:txBody>
                        <a:bodyPr/>
                        <a:lstStyle/>
                        <a:p>
                          <a:pPr algn="ctr"/>
                          <a:r>
                            <a:rPr lang="en-US" altLang="zh-TW" dirty="0"/>
                            <a:t>1</a:t>
                          </a:r>
                          <a:endParaRPr lang="zh-TW" altLang="en-US" dirty="0"/>
                        </a:p>
                      </a:txBody>
                      <a:tcPr anchor="ctr">
                        <a:solidFill>
                          <a:schemeClr val="accent4">
                            <a:lumMod val="60000"/>
                            <a:lumOff val="40000"/>
                          </a:schemeClr>
                        </a:solidFill>
                      </a:tcPr>
                    </a:tc>
                    <a:tc>
                      <a:txBody>
                        <a:bodyPr/>
                        <a:lstStyle/>
                        <a:p>
                          <a:pPr algn="ctr"/>
                          <a:r>
                            <a:rPr lang="en-US" altLang="zh-TW" dirty="0"/>
                            <a:t>1</a:t>
                          </a:r>
                          <a:endParaRPr lang="zh-TW" altLang="en-US" dirty="0"/>
                        </a:p>
                      </a:txBody>
                      <a:tcPr anchor="ctr">
                        <a:solidFill>
                          <a:schemeClr val="accent4">
                            <a:lumMod val="60000"/>
                            <a:lumOff val="40000"/>
                          </a:schemeClr>
                        </a:solidFill>
                      </a:tcPr>
                    </a:tc>
                    <a:tc>
                      <a:txBody>
                        <a:bodyPr/>
                        <a:lstStyle/>
                        <a:p>
                          <a:pPr algn="ctr"/>
                          <a:r>
                            <a:rPr lang="en-US" altLang="zh-TW" dirty="0"/>
                            <a:t>1</a:t>
                          </a:r>
                          <a:endParaRPr lang="zh-TW" altLang="en-US" dirty="0"/>
                        </a:p>
                      </a:txBody>
                      <a:tcPr anchor="ctr">
                        <a:solidFill>
                          <a:schemeClr val="accent4">
                            <a:lumMod val="60000"/>
                            <a:lumOff val="40000"/>
                          </a:schemeClr>
                        </a:solidFill>
                      </a:tcPr>
                    </a:tc>
                    <a:extLst>
                      <a:ext uri="{0D108BD9-81ED-4DB2-BD59-A6C34878D82A}">
                        <a16:rowId xmlns:a16="http://schemas.microsoft.com/office/drawing/2014/main" val="875168188"/>
                      </a:ext>
                    </a:extLst>
                  </a:tr>
                </a:tbl>
              </a:graphicData>
            </a:graphic>
          </p:graphicFrame>
        </mc:Fallback>
      </mc:AlternateContent>
      <p:sp>
        <p:nvSpPr>
          <p:cNvPr id="5" name="矩形 4">
            <a:extLst>
              <a:ext uri="{FF2B5EF4-FFF2-40B4-BE49-F238E27FC236}">
                <a16:creationId xmlns:a16="http://schemas.microsoft.com/office/drawing/2014/main" id="{A3061439-0672-4B47-BA54-ADCD3A3DA70A}"/>
              </a:ext>
            </a:extLst>
          </p:cNvPr>
          <p:cNvSpPr/>
          <p:nvPr/>
        </p:nvSpPr>
        <p:spPr>
          <a:xfrm>
            <a:off x="107504" y="6453336"/>
            <a:ext cx="6840760" cy="404664"/>
          </a:xfrm>
          <a:prstGeom prst="rect">
            <a:avLst/>
          </a:prstGeom>
          <a:solidFill>
            <a:srgbClr val="662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117582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FFCBE8-22EA-D949-A2D2-3A611F031D09}"/>
              </a:ext>
            </a:extLst>
          </p:cNvPr>
          <p:cNvSpPr>
            <a:spLocks noGrp="1"/>
          </p:cNvSpPr>
          <p:nvPr>
            <p:ph type="title"/>
          </p:nvPr>
        </p:nvSpPr>
        <p:spPr/>
        <p:txBody>
          <a:bodyPr/>
          <a:lstStyle/>
          <a:p>
            <a:r>
              <a:rPr lang="en-US" altLang="zh-TW" dirty="0"/>
              <a:t>Bagging Flow</a:t>
            </a:r>
            <a:endParaRPr kumimoji="1" lang="zh-TW" altLang="en-US" dirty="0"/>
          </a:p>
        </p:txBody>
      </p:sp>
      <p:sp>
        <p:nvSpPr>
          <p:cNvPr id="5" name="矩形 4">
            <a:extLst>
              <a:ext uri="{FF2B5EF4-FFF2-40B4-BE49-F238E27FC236}">
                <a16:creationId xmlns:a16="http://schemas.microsoft.com/office/drawing/2014/main" id="{33B1DD9C-6251-B544-B77E-4F1AE263167C}"/>
              </a:ext>
            </a:extLst>
          </p:cNvPr>
          <p:cNvSpPr/>
          <p:nvPr/>
        </p:nvSpPr>
        <p:spPr>
          <a:xfrm>
            <a:off x="107504" y="6453336"/>
            <a:ext cx="6840760" cy="404664"/>
          </a:xfrm>
          <a:prstGeom prst="rect">
            <a:avLst/>
          </a:prstGeom>
          <a:solidFill>
            <a:srgbClr val="662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6" name="內容版面配置區 5">
            <a:extLst>
              <a:ext uri="{FF2B5EF4-FFF2-40B4-BE49-F238E27FC236}">
                <a16:creationId xmlns:a16="http://schemas.microsoft.com/office/drawing/2014/main" id="{D6649DCD-DD9C-41E1-9156-AAC8FFE87D1E}"/>
              </a:ext>
            </a:extLst>
          </p:cNvPr>
          <p:cNvPicPr>
            <a:picLocks noGrp="1" noChangeAspect="1"/>
          </p:cNvPicPr>
          <p:nvPr>
            <p:ph idx="1"/>
          </p:nvPr>
        </p:nvPicPr>
        <p:blipFill>
          <a:blip r:embed="rId2"/>
          <a:stretch>
            <a:fillRect/>
          </a:stretch>
        </p:blipFill>
        <p:spPr>
          <a:xfrm>
            <a:off x="446088" y="1874945"/>
            <a:ext cx="8229600" cy="3458947"/>
          </a:xfrm>
          <a:prstGeom prst="rect">
            <a:avLst/>
          </a:prstGeom>
        </p:spPr>
      </p:pic>
      <p:sp>
        <p:nvSpPr>
          <p:cNvPr id="3" name="矩形 2">
            <a:extLst>
              <a:ext uri="{FF2B5EF4-FFF2-40B4-BE49-F238E27FC236}">
                <a16:creationId xmlns:a16="http://schemas.microsoft.com/office/drawing/2014/main" id="{02C6E0A8-05C8-374F-BB91-DBBF80DB3FC8}"/>
              </a:ext>
            </a:extLst>
          </p:cNvPr>
          <p:cNvSpPr/>
          <p:nvPr/>
        </p:nvSpPr>
        <p:spPr>
          <a:xfrm>
            <a:off x="7027245" y="2780928"/>
            <a:ext cx="1748620" cy="369332"/>
          </a:xfrm>
          <a:prstGeom prst="rect">
            <a:avLst/>
          </a:prstGeom>
        </p:spPr>
        <p:txBody>
          <a:bodyPr wrap="none">
            <a:spAutoFit/>
          </a:bodyPr>
          <a:lstStyle/>
          <a:p>
            <a:r>
              <a:rPr lang="en-US" altLang="zh-TW" b="1" dirty="0">
                <a:solidFill>
                  <a:srgbClr val="0070C0"/>
                </a:solidFill>
              </a:rPr>
              <a:t>Master classifier</a:t>
            </a:r>
            <a:endParaRPr lang="zh-TW" altLang="en-US" b="1" dirty="0">
              <a:solidFill>
                <a:srgbClr val="0070C0"/>
              </a:solidFill>
            </a:endParaRPr>
          </a:p>
        </p:txBody>
      </p:sp>
      <p:sp>
        <p:nvSpPr>
          <p:cNvPr id="7" name="矩形 6">
            <a:extLst>
              <a:ext uri="{FF2B5EF4-FFF2-40B4-BE49-F238E27FC236}">
                <a16:creationId xmlns:a16="http://schemas.microsoft.com/office/drawing/2014/main" id="{8A97DD1F-36F8-DD40-B990-3B942B463662}"/>
              </a:ext>
            </a:extLst>
          </p:cNvPr>
          <p:cNvSpPr/>
          <p:nvPr/>
        </p:nvSpPr>
        <p:spPr>
          <a:xfrm>
            <a:off x="2051720" y="1690279"/>
            <a:ext cx="1620508" cy="369332"/>
          </a:xfrm>
          <a:prstGeom prst="rect">
            <a:avLst/>
          </a:prstGeom>
        </p:spPr>
        <p:txBody>
          <a:bodyPr wrap="none">
            <a:spAutoFit/>
          </a:bodyPr>
          <a:lstStyle/>
          <a:p>
            <a:r>
              <a:rPr lang="en-US" altLang="zh-TW" b="1" dirty="0">
                <a:solidFill>
                  <a:srgbClr val="0070C0"/>
                </a:solidFill>
              </a:rPr>
              <a:t>Training subset</a:t>
            </a:r>
            <a:endParaRPr lang="zh-TW" altLang="en-US" b="1" dirty="0">
              <a:solidFill>
                <a:srgbClr val="0070C0"/>
              </a:solidFill>
            </a:endParaRPr>
          </a:p>
        </p:txBody>
      </p:sp>
    </p:spTree>
    <p:extLst>
      <p:ext uri="{BB962C8B-B14F-4D97-AF65-F5344CB8AC3E}">
        <p14:creationId xmlns:p14="http://schemas.microsoft.com/office/powerpoint/2010/main" val="446334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FFCBE8-22EA-D949-A2D2-3A611F031D09}"/>
              </a:ext>
            </a:extLst>
          </p:cNvPr>
          <p:cNvSpPr>
            <a:spLocks noGrp="1"/>
          </p:cNvSpPr>
          <p:nvPr>
            <p:ph type="title"/>
          </p:nvPr>
        </p:nvSpPr>
        <p:spPr/>
        <p:txBody>
          <a:bodyPr/>
          <a:lstStyle/>
          <a:p>
            <a:r>
              <a:rPr lang="en-US" altLang="zh-TW" dirty="0" err="1"/>
              <a:t>Schapire’s</a:t>
            </a:r>
            <a:r>
              <a:rPr lang="en-US" altLang="zh-TW" dirty="0"/>
              <a:t> Boosting</a:t>
            </a:r>
            <a:endParaRPr kumimoji="1" lang="zh-TW" altLang="en-US" dirty="0"/>
          </a:p>
        </p:txBody>
      </p:sp>
      <p:sp>
        <p:nvSpPr>
          <p:cNvPr id="3" name="內容版面配置區 2">
            <a:extLst>
              <a:ext uri="{FF2B5EF4-FFF2-40B4-BE49-F238E27FC236}">
                <a16:creationId xmlns:a16="http://schemas.microsoft.com/office/drawing/2014/main" id="{926081BD-B396-E34C-9636-FFD7483683F5}"/>
              </a:ext>
            </a:extLst>
          </p:cNvPr>
          <p:cNvSpPr>
            <a:spLocks noGrp="1"/>
          </p:cNvSpPr>
          <p:nvPr>
            <p:ph idx="1"/>
          </p:nvPr>
        </p:nvSpPr>
        <p:spPr>
          <a:xfrm>
            <a:off x="446856" y="1340769"/>
            <a:ext cx="8229600" cy="4525963"/>
          </a:xfrm>
        </p:spPr>
        <p:txBody>
          <a:bodyPr/>
          <a:lstStyle/>
          <a:p>
            <a:r>
              <a:rPr lang="en-US" altLang="zh-TW" dirty="0"/>
              <a:t>Shortcoming</a:t>
            </a:r>
            <a:r>
              <a:rPr lang="zh-TW" altLang="en-US" dirty="0"/>
              <a:t> </a:t>
            </a:r>
            <a:r>
              <a:rPr lang="en-US" altLang="zh-TW" dirty="0"/>
              <a:t>of bagging approach: </a:t>
            </a:r>
            <a:r>
              <a:rPr kumimoji="1" lang="en-US" altLang="zh-TW" dirty="0"/>
              <a:t>the voting classifiers have all been induced independently of</a:t>
            </a:r>
            <a:r>
              <a:rPr kumimoji="1" lang="zh-TW" altLang="en-US" dirty="0"/>
              <a:t> </a:t>
            </a:r>
            <a:r>
              <a:rPr kumimoji="1" lang="en-US" altLang="zh-TW" dirty="0"/>
              <a:t>each other from randomly selected data.</a:t>
            </a:r>
          </a:p>
          <a:p>
            <a:r>
              <a:rPr lang="en" altLang="zh-TW" dirty="0"/>
              <a:t>Rely on a mechanism that makes the classifiers complement each other. </a:t>
            </a:r>
          </a:p>
          <a:p>
            <a:r>
              <a:rPr lang="en" altLang="zh-TW" dirty="0"/>
              <a:t>Each of the training sets, </a:t>
            </a:r>
            <a:r>
              <a:rPr lang="en" altLang="zh-TW" i="1" dirty="0"/>
              <a:t>Ti</a:t>
            </a:r>
            <a:r>
              <a:rPr lang="en" altLang="zh-TW" dirty="0"/>
              <a:t>, is of the same size, </a:t>
            </a:r>
            <a:r>
              <a:rPr lang="en" altLang="zh-TW" i="1" dirty="0"/>
              <a:t>m</a:t>
            </a:r>
            <a:r>
              <a:rPr lang="en" altLang="zh-TW" dirty="0"/>
              <a:t>. </a:t>
            </a:r>
          </a:p>
          <a:p>
            <a:endParaRPr lang="en" altLang="zh-TW" dirty="0"/>
          </a:p>
          <a:p>
            <a:endParaRPr lang="en" altLang="zh-TW" dirty="0"/>
          </a:p>
          <a:p>
            <a:endParaRPr kumimoji="1" lang="en-US" altLang="zh-TW" dirty="0"/>
          </a:p>
        </p:txBody>
      </p:sp>
      <p:sp>
        <p:nvSpPr>
          <p:cNvPr id="5" name="矩形 4">
            <a:extLst>
              <a:ext uri="{FF2B5EF4-FFF2-40B4-BE49-F238E27FC236}">
                <a16:creationId xmlns:a16="http://schemas.microsoft.com/office/drawing/2014/main" id="{33B1DD9C-6251-B544-B77E-4F1AE263167C}"/>
              </a:ext>
            </a:extLst>
          </p:cNvPr>
          <p:cNvSpPr/>
          <p:nvPr/>
        </p:nvSpPr>
        <p:spPr>
          <a:xfrm>
            <a:off x="107504" y="6453336"/>
            <a:ext cx="6840760" cy="404664"/>
          </a:xfrm>
          <a:prstGeom prst="rect">
            <a:avLst/>
          </a:prstGeom>
          <a:solidFill>
            <a:srgbClr val="662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562895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FFCBE8-22EA-D949-A2D2-3A611F031D09}"/>
              </a:ext>
            </a:extLst>
          </p:cNvPr>
          <p:cNvSpPr>
            <a:spLocks noGrp="1"/>
          </p:cNvSpPr>
          <p:nvPr>
            <p:ph type="title"/>
          </p:nvPr>
        </p:nvSpPr>
        <p:spPr/>
        <p:txBody>
          <a:bodyPr/>
          <a:lstStyle/>
          <a:p>
            <a:r>
              <a:rPr lang="en-US" altLang="zh-TW" sz="3200" dirty="0"/>
              <a:t>Recursive Application of </a:t>
            </a:r>
            <a:r>
              <a:rPr lang="en-US" altLang="zh-TW" sz="3200" dirty="0" err="1"/>
              <a:t>Schapire’s</a:t>
            </a:r>
            <a:r>
              <a:rPr lang="en-US" altLang="zh-TW" sz="3200" dirty="0"/>
              <a:t> Boosting</a:t>
            </a:r>
            <a:endParaRPr kumimoji="1" lang="zh-TW" altLang="en-US" sz="3200" dirty="0"/>
          </a:p>
        </p:txBody>
      </p:sp>
      <p:pic>
        <p:nvPicPr>
          <p:cNvPr id="4" name="內容版面配置區 3">
            <a:extLst>
              <a:ext uri="{FF2B5EF4-FFF2-40B4-BE49-F238E27FC236}">
                <a16:creationId xmlns:a16="http://schemas.microsoft.com/office/drawing/2014/main" id="{709090AA-FFD6-47F9-9169-C3185B7A343B}"/>
              </a:ext>
            </a:extLst>
          </p:cNvPr>
          <p:cNvPicPr>
            <a:picLocks noGrp="1" noChangeAspect="1"/>
          </p:cNvPicPr>
          <p:nvPr>
            <p:ph idx="1"/>
          </p:nvPr>
        </p:nvPicPr>
        <p:blipFill>
          <a:blip r:embed="rId2"/>
          <a:stretch>
            <a:fillRect/>
          </a:stretch>
        </p:blipFill>
        <p:spPr>
          <a:xfrm>
            <a:off x="899592" y="2132856"/>
            <a:ext cx="6893177" cy="3384376"/>
          </a:xfrm>
          <a:prstGeom prst="rect">
            <a:avLst/>
          </a:prstGeom>
        </p:spPr>
      </p:pic>
      <p:sp>
        <p:nvSpPr>
          <p:cNvPr id="5" name="矩形 4">
            <a:extLst>
              <a:ext uri="{FF2B5EF4-FFF2-40B4-BE49-F238E27FC236}">
                <a16:creationId xmlns:a16="http://schemas.microsoft.com/office/drawing/2014/main" id="{33B1DD9C-6251-B544-B77E-4F1AE263167C}"/>
              </a:ext>
            </a:extLst>
          </p:cNvPr>
          <p:cNvSpPr/>
          <p:nvPr/>
        </p:nvSpPr>
        <p:spPr>
          <a:xfrm>
            <a:off x="107504" y="6453336"/>
            <a:ext cx="6840760" cy="404664"/>
          </a:xfrm>
          <a:prstGeom prst="rect">
            <a:avLst/>
          </a:prstGeom>
          <a:solidFill>
            <a:srgbClr val="662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矩形 2">
            <a:extLst>
              <a:ext uri="{FF2B5EF4-FFF2-40B4-BE49-F238E27FC236}">
                <a16:creationId xmlns:a16="http://schemas.microsoft.com/office/drawing/2014/main" id="{07C515FE-4532-AC44-9EE9-6EB3A7F7ADBA}"/>
              </a:ext>
            </a:extLst>
          </p:cNvPr>
          <p:cNvSpPr/>
          <p:nvPr/>
        </p:nvSpPr>
        <p:spPr>
          <a:xfrm>
            <a:off x="894613" y="1759246"/>
            <a:ext cx="2929007" cy="369332"/>
          </a:xfrm>
          <a:prstGeom prst="rect">
            <a:avLst/>
          </a:prstGeom>
        </p:spPr>
        <p:txBody>
          <a:bodyPr wrap="none">
            <a:spAutoFit/>
          </a:bodyPr>
          <a:lstStyle/>
          <a:p>
            <a:r>
              <a:rPr lang="en-US" altLang="zh-TW" b="1" dirty="0">
                <a:latin typeface="Times" pitchFamily="2" charset="0"/>
              </a:rPr>
              <a:t>Recursive Implementation: </a:t>
            </a:r>
            <a:endParaRPr lang="en-US" altLang="zh-TW" dirty="0">
              <a:latin typeface="Times" pitchFamily="2" charset="0"/>
            </a:endParaRPr>
          </a:p>
        </p:txBody>
      </p:sp>
    </p:spTree>
    <p:extLst>
      <p:ext uri="{BB962C8B-B14F-4D97-AF65-F5344CB8AC3E}">
        <p14:creationId xmlns:p14="http://schemas.microsoft.com/office/powerpoint/2010/main" val="3548336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FFCBE8-22EA-D949-A2D2-3A611F031D09}"/>
              </a:ext>
            </a:extLst>
          </p:cNvPr>
          <p:cNvSpPr>
            <a:spLocks noGrp="1"/>
          </p:cNvSpPr>
          <p:nvPr>
            <p:ph type="title"/>
          </p:nvPr>
        </p:nvSpPr>
        <p:spPr/>
        <p:txBody>
          <a:bodyPr/>
          <a:lstStyle/>
          <a:p>
            <a:r>
              <a:rPr lang="en-US" altLang="zh-TW" dirty="0" err="1"/>
              <a:t>Schapire’s</a:t>
            </a:r>
            <a:r>
              <a:rPr lang="en-US" altLang="zh-TW" dirty="0"/>
              <a:t> Boosting Algorithm</a:t>
            </a:r>
            <a:br>
              <a:rPr lang="en-US" altLang="zh-TW" dirty="0"/>
            </a:br>
            <a:endParaRPr kumimoji="1" lang="zh-TW" altLang="en-US" dirty="0"/>
          </a:p>
        </p:txBody>
      </p:sp>
      <p:sp>
        <p:nvSpPr>
          <p:cNvPr id="3" name="內容版面配置區 2">
            <a:extLst>
              <a:ext uri="{FF2B5EF4-FFF2-40B4-BE49-F238E27FC236}">
                <a16:creationId xmlns:a16="http://schemas.microsoft.com/office/drawing/2014/main" id="{926081BD-B396-E34C-9636-FFD7483683F5}"/>
              </a:ext>
            </a:extLst>
          </p:cNvPr>
          <p:cNvSpPr>
            <a:spLocks noGrp="1"/>
          </p:cNvSpPr>
          <p:nvPr>
            <p:ph idx="1"/>
          </p:nvPr>
        </p:nvSpPr>
        <p:spPr>
          <a:xfrm>
            <a:off x="446856" y="1340769"/>
            <a:ext cx="8229600" cy="4525963"/>
          </a:xfrm>
        </p:spPr>
        <p:txBody>
          <a:bodyPr/>
          <a:lstStyle/>
          <a:p>
            <a:pPr marL="457200" lvl="1" indent="0">
              <a:buNone/>
            </a:pPr>
            <a:r>
              <a:rPr lang="en-US" altLang="zh-TW" sz="2400" dirty="0"/>
              <a:t>Input: the training set, T, and the user’s choice of the induction technique.</a:t>
            </a:r>
          </a:p>
          <a:p>
            <a:pPr marL="914400" lvl="1" indent="-457200">
              <a:buFont typeface="+mj-lt"/>
              <a:buAutoNum type="arabicPeriod"/>
            </a:pPr>
            <a:r>
              <a:rPr lang="en-US" altLang="zh-TW" sz="2400" dirty="0"/>
              <a:t>Create a random training subset, T1, and induce from it classifier C1</a:t>
            </a:r>
          </a:p>
          <a:p>
            <a:pPr marL="914400" lvl="1" indent="-457200">
              <a:buFont typeface="+mj-lt"/>
              <a:buAutoNum type="arabicPeriod"/>
            </a:pPr>
            <a:r>
              <a:rPr lang="en-US" altLang="zh-TW" sz="2400" dirty="0"/>
              <a:t>Create a training subset T2 in a manner that makes sure that C1 scores 50% on it. Induce from T2 classifier C2.</a:t>
            </a:r>
          </a:p>
          <a:p>
            <a:pPr marL="914400" lvl="1" indent="-457200">
              <a:buFont typeface="+mj-lt"/>
              <a:buAutoNum type="arabicPeriod"/>
            </a:pPr>
            <a:r>
              <a:rPr lang="en-US" altLang="zh-TW" sz="2400" dirty="0"/>
              <a:t>Create T3 such that C1 and C2 disagree on each of the examples it contains. Induce from T3 classifier C3.</a:t>
            </a:r>
          </a:p>
          <a:p>
            <a:pPr marL="914400" lvl="1" indent="-457200">
              <a:buFont typeface="+mj-lt"/>
              <a:buAutoNum type="arabicPeriod"/>
            </a:pPr>
            <a:r>
              <a:rPr lang="en-US" altLang="zh-TW" sz="2400" dirty="0"/>
              <a:t>For classification, use plain majority voting.</a:t>
            </a:r>
            <a:endParaRPr kumimoji="1" lang="en-US" altLang="zh-TW" sz="2400" dirty="0"/>
          </a:p>
          <a:p>
            <a:endParaRPr kumimoji="1" lang="en-US" altLang="zh-TW" sz="2800" dirty="0"/>
          </a:p>
        </p:txBody>
      </p:sp>
      <p:sp>
        <p:nvSpPr>
          <p:cNvPr id="5" name="矩形 4">
            <a:extLst>
              <a:ext uri="{FF2B5EF4-FFF2-40B4-BE49-F238E27FC236}">
                <a16:creationId xmlns:a16="http://schemas.microsoft.com/office/drawing/2014/main" id="{33B1DD9C-6251-B544-B77E-4F1AE263167C}"/>
              </a:ext>
            </a:extLst>
          </p:cNvPr>
          <p:cNvSpPr/>
          <p:nvPr/>
        </p:nvSpPr>
        <p:spPr>
          <a:xfrm>
            <a:off x="107504" y="6453336"/>
            <a:ext cx="6840760" cy="404664"/>
          </a:xfrm>
          <a:prstGeom prst="rect">
            <a:avLst/>
          </a:prstGeom>
          <a:solidFill>
            <a:srgbClr val="662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2877430280"/>
      </p:ext>
    </p:extLst>
  </p:cSld>
  <p:clrMapOvr>
    <a:masterClrMapping/>
  </p:clrMapOvr>
</p:sld>
</file>

<file path=ppt/theme/theme1.xml><?xml version="1.0" encoding="utf-8"?>
<a:theme xmlns:a="http://schemas.openxmlformats.org/drawingml/2006/main" name="樣本一">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樣本一</Template>
  <TotalTime>74712</TotalTime>
  <Words>2245</Words>
  <Application>Microsoft Macintosh PowerPoint</Application>
  <PresentationFormat>如螢幕大小 (4:3)</PresentationFormat>
  <Paragraphs>468</Paragraphs>
  <Slides>34</Slides>
  <Notes>11</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34</vt:i4>
      </vt:variant>
    </vt:vector>
  </HeadingPairs>
  <TitlesOfParts>
    <vt:vector size="43" baseType="lpstr">
      <vt:lpstr>新細明體</vt:lpstr>
      <vt:lpstr>標楷體</vt:lpstr>
      <vt:lpstr>Arial</vt:lpstr>
      <vt:lpstr>Calibri</vt:lpstr>
      <vt:lpstr>Cambria Math</vt:lpstr>
      <vt:lpstr>Times</vt:lpstr>
      <vt:lpstr>Times New Roman</vt:lpstr>
      <vt:lpstr>Wingdings</vt:lpstr>
      <vt:lpstr>樣本一</vt:lpstr>
      <vt:lpstr>Induction of Voting Assemblies</vt:lpstr>
      <vt:lpstr>Outline</vt:lpstr>
      <vt:lpstr>Background</vt:lpstr>
      <vt:lpstr>Bagging</vt:lpstr>
      <vt:lpstr>Bagging: Master classifier </vt:lpstr>
      <vt:lpstr>Bagging Flow</vt:lpstr>
      <vt:lpstr>Schapire’s Boosting</vt:lpstr>
      <vt:lpstr>Recursive Application of Schapire’s Boosting</vt:lpstr>
      <vt:lpstr>Schapire’s Boosting Algorithm </vt:lpstr>
      <vt:lpstr>Schapire’s Boosting: Training set selection  </vt:lpstr>
      <vt:lpstr>Schapire’s Boosting Limitations</vt:lpstr>
      <vt:lpstr>Adaboost: Practical Version of Boosting</vt:lpstr>
      <vt:lpstr>Adaboost Procedure (1)</vt:lpstr>
      <vt:lpstr>Adaboost Procedure (2)</vt:lpstr>
      <vt:lpstr>Adaboost Procedure (3)</vt:lpstr>
      <vt:lpstr>Adaboost Procedure (4)</vt:lpstr>
      <vt:lpstr>Summary </vt:lpstr>
      <vt:lpstr>Variations on the Boosting Themes</vt:lpstr>
      <vt:lpstr>Randomizing the Attribute Set</vt:lpstr>
      <vt:lpstr>Bias &amp; Variation errors </vt:lpstr>
      <vt:lpstr>Base Classifers redescribe the examples</vt:lpstr>
      <vt:lpstr>Cost Saving Benefit</vt:lpstr>
      <vt:lpstr>Generalization to K Classifiers </vt:lpstr>
      <vt:lpstr>Adaptive Boosting</vt:lpstr>
      <vt:lpstr>Adaptive Boosting</vt:lpstr>
      <vt:lpstr>Advantages of AdaBoost</vt:lpstr>
      <vt:lpstr>Basic Adaboost Implementation</vt:lpstr>
      <vt:lpstr>Procedure</vt:lpstr>
      <vt:lpstr>5 Iterations</vt:lpstr>
      <vt:lpstr>Brief History of Gradient Boosting</vt:lpstr>
      <vt:lpstr>Gradient Based Boosting</vt:lpstr>
      <vt:lpstr>Gradient Based Boosting Decision Tree &amp; Random Forest</vt:lpstr>
      <vt:lpstr>Reference</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Yuphin</dc:creator>
  <cp:lastModifiedBy>QS Chou</cp:lastModifiedBy>
  <cp:revision>1554</cp:revision>
  <cp:lastPrinted>2015-10-22T10:48:13Z</cp:lastPrinted>
  <dcterms:created xsi:type="dcterms:W3CDTF">2013-03-13T13:05:42Z</dcterms:created>
  <dcterms:modified xsi:type="dcterms:W3CDTF">2021-11-01T08:57:51Z</dcterms:modified>
</cp:coreProperties>
</file>